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8" r:id="rId4"/>
    <p:sldId id="257" r:id="rId5"/>
    <p:sldId id="289" r:id="rId6"/>
    <p:sldId id="286" r:id="rId7"/>
    <p:sldId id="279" r:id="rId8"/>
    <p:sldId id="283" r:id="rId9"/>
    <p:sldId id="285" r:id="rId10"/>
    <p:sldId id="287" r:id="rId11"/>
    <p:sldId id="288" r:id="rId12"/>
    <p:sldId id="290" r:id="rId13"/>
    <p:sldId id="291" r:id="rId14"/>
    <p:sldId id="293" r:id="rId15"/>
    <p:sldId id="282" r:id="rId16"/>
    <p:sldId id="294" r:id="rId17"/>
    <p:sldId id="295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292" r:id="rId26"/>
    <p:sldId id="274" r:id="rId2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E62"/>
    <a:srgbClr val="005476"/>
    <a:srgbClr val="0E3746"/>
    <a:srgbClr val="3689A6"/>
    <a:srgbClr val="1278A1"/>
    <a:srgbClr val="0E3645"/>
    <a:srgbClr val="0A2B37"/>
    <a:srgbClr val="D68308"/>
    <a:srgbClr val="0D3646"/>
    <a:srgbClr val="0E7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E8D635-3708-4AA4-9D21-AB2204EA27EC}" v="671" dt="2023-06-06T10:03:01.832"/>
    <p1510:client id="{39383DC9-4FCC-9396-D9E9-FE7BC84902B5}" v="498" dt="2023-06-06T09:35:23.104"/>
    <p1510:client id="{97CF7020-E59B-441C-8243-9AEE1E75B91D}" v="4490" dt="2023-06-06T22:07:46.729"/>
    <p1510:client id="{B7F05EED-88E5-AA49-1986-1D10E34041A0}" v="508" dt="2023-06-06T21:07:58.910"/>
    <p1510:client id="{B84CCB21-43AD-4CFE-B8CC-7D1D0EC6AEBE}" v="1426" dt="2023-06-06T15:28:53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23" y="36"/>
      </p:cViewPr>
      <p:guideLst>
        <p:guide orient="horz" pos="2160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Algorithm Comparation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Sheet1!$A$6</c:f>
              <c:strCache>
                <c:ptCount val="1"/>
                <c:pt idx="0">
                  <c:v>Kruskal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Sheet1!$B$6:$F$6</c:f>
              <c:numCache>
                <c:formatCode>General</c:formatCode>
                <c:ptCount val="5"/>
                <c:pt idx="0">
                  <c:v>6.7009999999999996</c:v>
                </c:pt>
                <c:pt idx="1">
                  <c:v>6.21</c:v>
                </c:pt>
                <c:pt idx="2">
                  <c:v>5.2270000000000003</c:v>
                </c:pt>
                <c:pt idx="3">
                  <c:v>4.109</c:v>
                </c:pt>
                <c:pt idx="4">
                  <c:v>4.891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49-4D4D-BE75-F33548843527}"/>
            </c:ext>
          </c:extLst>
        </c:ser>
        <c:ser>
          <c:idx val="1"/>
          <c:order val="1"/>
          <c:tx>
            <c:strRef>
              <c:f>Sheet1!$A$7</c:f>
              <c:strCache>
                <c:ptCount val="1"/>
                <c:pt idx="0">
                  <c:v>Prim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Sheet1!$B$7:$F$7</c:f>
              <c:numCache>
                <c:formatCode>General</c:formatCode>
                <c:ptCount val="5"/>
                <c:pt idx="0">
                  <c:v>1.196</c:v>
                </c:pt>
                <c:pt idx="1">
                  <c:v>1.401</c:v>
                </c:pt>
                <c:pt idx="2">
                  <c:v>1.1333</c:v>
                </c:pt>
                <c:pt idx="3">
                  <c:v>1.1839999999999999</c:v>
                </c:pt>
                <c:pt idx="4">
                  <c:v>1.88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149-4D4D-BE75-F3354884352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460872224"/>
        <c:axId val="460874144"/>
      </c:lineChart>
      <c:catAx>
        <c:axId val="4608722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0874144"/>
        <c:crosses val="autoZero"/>
        <c:auto val="1"/>
        <c:lblAlgn val="ctr"/>
        <c:lblOffset val="100"/>
        <c:noMultiLvlLbl val="0"/>
      </c:catAx>
      <c:valAx>
        <c:axId val="460874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087222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14A0F-4C93-46B9-A875-3F40F82CC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09754-E497-4B0D-A7E4-E23C75BE8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52E6C-6F70-409A-A915-2AAAC466E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9BAD-5563-40B5-8FF3-0C4199EC69A2}" type="datetimeFigureOut">
              <a:rPr lang="id-ID" smtClean="0"/>
              <a:t>07/06/2023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13F6E-CE9B-4259-88FF-2FC9E961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BC940-52D0-4922-BA61-A132F9883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646C-CCBD-42B3-A165-89E6F50F9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0028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CE07E9-DB78-4642-94A0-8BFDE893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9BAD-5563-40B5-8FF3-0C4199EC69A2}" type="datetimeFigureOut">
              <a:rPr lang="id-ID" smtClean="0"/>
              <a:t>07/06/2023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5A2A6E-B829-4187-A831-29AC88D8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43673-434F-446A-B6AB-421152E83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646C-CCBD-42B3-A165-89E6F50F9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3790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D0E6-8A0F-42B7-8AAC-128B0F42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2B6D-F257-4486-9F21-F87875A0B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C89A3-4212-44EB-A938-3F142D925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973E3-3C78-4DEF-B48D-7A32ABCEA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9BAD-5563-40B5-8FF3-0C4199EC69A2}" type="datetimeFigureOut">
              <a:rPr lang="id-ID" smtClean="0"/>
              <a:t>07/06/2023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F3026-90B0-4079-9E97-EC692294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031CF-C749-4E5B-80F6-5DC43AF9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646C-CCBD-42B3-A165-89E6F50F9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7503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62A2E-DB2D-4B90-A751-7E789D0DA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AEFCBB-E773-439A-A889-1D2E6F711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688051-8A9E-4575-A89D-C476F5AAB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F9A2F-DFE7-4894-B28F-F3AB716D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9BAD-5563-40B5-8FF3-0C4199EC69A2}" type="datetimeFigureOut">
              <a:rPr lang="id-ID" smtClean="0"/>
              <a:t>07/06/2023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A486A-5CFC-4F46-BB14-61FBCB6B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DE104-22AD-4D5A-9E88-E51770DB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646C-CCBD-42B3-A165-89E6F50F9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3506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A96F1-5411-41E6-81BF-DBA4E809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46E3AF-66CC-448C-A189-053FC1176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06481-968B-4F60-9704-BC65D8936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9BAD-5563-40B5-8FF3-0C4199EC69A2}" type="datetimeFigureOut">
              <a:rPr lang="id-ID" smtClean="0"/>
              <a:t>07/06/2023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F2275-FC42-477A-A77E-6A93B6557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F3CDD-A8B9-4EB1-83C9-2B482B16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646C-CCBD-42B3-A165-89E6F50F9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5886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B45A23-71BC-4571-80EE-5918EEB1DC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136DA2-6E61-4A0C-8518-14C5FEF2C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0F362-F158-4584-A5A0-54107312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9BAD-5563-40B5-8FF3-0C4199EC69A2}" type="datetimeFigureOut">
              <a:rPr lang="id-ID" smtClean="0"/>
              <a:t>07/06/2023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1B102-472A-403D-8DEF-DFD73DE2C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87E4-8BA7-4690-8F4C-B3173DDE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646C-CCBD-42B3-A165-89E6F50F9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5321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84BC27-2A87-40F3-A3B3-8D701D2078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8972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53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84BC27-2A87-40F3-A3B3-8D701D2078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104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62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84BC27-2A87-40F3-A3B3-8D701D2078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C3ABB-C0FF-4919-9ED1-36E8A68751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9237" y="1504643"/>
            <a:ext cx="2890838" cy="1709738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66ACA9B-4075-449E-BD3E-9F0F0BB098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4385" y="1504643"/>
            <a:ext cx="2890838" cy="170973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61E6A87-9932-4D22-A263-CF2A730A23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237" y="3657908"/>
            <a:ext cx="2890838" cy="1709738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7934F93-7689-46F2-99C2-805093AA2E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64385" y="3657908"/>
            <a:ext cx="2890838" cy="170973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204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 nodePh="1">
                                  <p:stCondLst>
                                    <p:cond delay="14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5" grpId="0"/>
      <p:bldP spid="6" grpId="0"/>
      <p:bldP spid="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84BC27-2A87-40F3-A3B3-8D701D2078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9B13B91-EBA3-483C-A734-383B542509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6558" y="1219200"/>
            <a:ext cx="936942" cy="9369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E811E97-3131-4D31-9378-6A1772D43D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6558" y="2987040"/>
            <a:ext cx="936942" cy="9369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EB46CD0-5673-4941-8CB1-31F983B7CF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558" y="4747260"/>
            <a:ext cx="936942" cy="9369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91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47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6" grpId="0" animBg="1"/>
      <p:bldP spid="7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C5EA0-9B23-48C3-8F4A-1AAFF71B5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538D3-9EEE-473A-98F1-33E240156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0C313-0C25-4378-B829-16680A57F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9BAD-5563-40B5-8FF3-0C4199EC69A2}" type="datetimeFigureOut">
              <a:rPr lang="id-ID" smtClean="0"/>
              <a:t>07/06/2023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08C27-D906-435D-B842-3E58A519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BE4B3-B162-438D-9E3F-5001F040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646C-CCBD-42B3-A165-89E6F50F9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1690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2CF8-78A0-458C-8A1C-00AF72A8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2DCF1-EAF3-4196-B7AF-35B93274D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F6FE0-C14D-4DE7-8F15-A8AAB8809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30F99-A607-4C8C-BCD4-1427384E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9BAD-5563-40B5-8FF3-0C4199EC69A2}" type="datetimeFigureOut">
              <a:rPr lang="id-ID" smtClean="0"/>
              <a:t>07/06/2023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33071-F29E-4E4C-9CEB-36BE2AED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6866B-4935-46B5-8B02-1AAFFD42E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646C-CCBD-42B3-A165-89E6F50F9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858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6DA66-CAD2-4772-A0C5-07621D27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9F2E4-DD44-466E-BC44-CE8857BF4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45780-3612-4C1D-9058-CD1ABE9B5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1AEDAD-1E49-4EA2-A0D1-0C71A0BF3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1CA14-9776-42E7-9114-4CAE844F9A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DBA48D-3544-4394-BB3B-74074095D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9BAD-5563-40B5-8FF3-0C4199EC69A2}" type="datetimeFigureOut">
              <a:rPr lang="id-ID" smtClean="0"/>
              <a:t>07/06/2023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6B2CC3-6862-475E-BB58-E975D6054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368296-95B6-47C2-80D8-162F7569E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646C-CCBD-42B3-A165-89E6F50F9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2167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E982-62E0-4B4F-B8F7-EB4C66FD3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05A52-08AF-4AAF-B7D7-7F0FB888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D9BAD-5563-40B5-8FF3-0C4199EC69A2}" type="datetimeFigureOut">
              <a:rPr lang="id-ID" smtClean="0"/>
              <a:t>07/06/2023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84928-FFFC-49BC-85FA-64E9DA892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00156-9EA3-4F74-A970-951F2805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0646C-CCBD-42B3-A165-89E6F50F9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873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53E3C-B6C2-4A76-8AA9-B1B7ECE0E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225C4-4C23-4B69-B85A-85FF29E3C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1AF5C-C38D-4A2A-A7BF-4CA7FE642B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D9BAD-5563-40B5-8FF3-0C4199EC69A2}" type="datetimeFigureOut">
              <a:rPr lang="id-ID" smtClean="0"/>
              <a:t>07/06/2023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219FC-9681-44E5-B4C6-5130A1DE1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C2B2C-BB21-4EAA-90EA-D0B789488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0646C-CCBD-42B3-A165-89E6F50F9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670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1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3.jpeg"/><Relationship Id="rId7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3.png"/><Relationship Id="rId3" Type="http://schemas.openxmlformats.org/officeDocument/2006/relationships/image" Target="../media/image49.jpeg"/><Relationship Id="rId7" Type="http://schemas.openxmlformats.org/officeDocument/2006/relationships/image" Target="../media/image50.jpeg"/><Relationship Id="rId12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1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A2B37"/>
            </a:gs>
            <a:gs pos="100000">
              <a:srgbClr val="0B2D39"/>
            </a:gs>
            <a:gs pos="46000">
              <a:srgbClr val="144E6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VIDIO CINEMAGIC">
            <a:extLst>
              <a:ext uri="{FF2B5EF4-FFF2-40B4-BE49-F238E27FC236}">
                <a16:creationId xmlns:a16="http://schemas.microsoft.com/office/drawing/2014/main" id="{B21B67EC-AD9D-4FB0-9D8B-F017BFD95187}"/>
              </a:ext>
            </a:extLst>
          </p:cNvPr>
          <p:cNvSpPr txBox="1"/>
          <p:nvPr/>
        </p:nvSpPr>
        <p:spPr>
          <a:xfrm>
            <a:off x="2292307" y="3002290"/>
            <a:ext cx="7404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600" dirty="0">
                <a:solidFill>
                  <a:schemeClr val="bg1"/>
                </a:solidFill>
                <a:latin typeface="Raleway" panose="020B0003030101060003" pitchFamily="34" charset="0"/>
              </a:rPr>
              <a:t>GRAPH &amp; GRAPH ALGORITHMS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4527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40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Brace 3">
            <a:extLst>
              <a:ext uri="{FF2B5EF4-FFF2-40B4-BE49-F238E27FC236}">
                <a16:creationId xmlns:a16="http://schemas.microsoft.com/office/drawing/2014/main" id="{1958B7CE-DC43-D3A0-944B-BCA21A2C5E06}"/>
              </a:ext>
            </a:extLst>
          </p:cNvPr>
          <p:cNvSpPr/>
          <p:nvPr/>
        </p:nvSpPr>
        <p:spPr>
          <a:xfrm>
            <a:off x="6426200" y="1873250"/>
            <a:ext cx="152400" cy="323849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FF10D4-7822-12BB-4360-25560E065012}"/>
              </a:ext>
            </a:extLst>
          </p:cNvPr>
          <p:cNvSpPr/>
          <p:nvPr/>
        </p:nvSpPr>
        <p:spPr>
          <a:xfrm>
            <a:off x="6807198" y="1845467"/>
            <a:ext cx="5105402" cy="379413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Make a class for the graph elements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9F59289-AA2D-5E5E-3D80-BDB56FD51F10}"/>
              </a:ext>
            </a:extLst>
          </p:cNvPr>
          <p:cNvSpPr/>
          <p:nvPr/>
        </p:nvSpPr>
        <p:spPr>
          <a:xfrm>
            <a:off x="6419850" y="2292350"/>
            <a:ext cx="152400" cy="673101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F590CA-5D2D-8866-D1BA-DFE20B99D4C6}"/>
              </a:ext>
            </a:extLst>
          </p:cNvPr>
          <p:cNvSpPr/>
          <p:nvPr/>
        </p:nvSpPr>
        <p:spPr>
          <a:xfrm>
            <a:off x="6807198" y="2439193"/>
            <a:ext cx="5105402" cy="379413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Make a 2D vector </a:t>
            </a:r>
            <a:r>
              <a:rPr lang="en-US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edgelist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int V</a:t>
            </a:r>
            <a:r>
              <a:rPr lang="en-US" sz="1600" dirty="0">
                <a:solidFill>
                  <a:schemeClr val="tx1"/>
                </a:solidFill>
              </a:rPr>
              <a:t>, and </a:t>
            </a:r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int 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CEB49572-5498-0283-55FC-F36A03BD1676}"/>
              </a:ext>
            </a:extLst>
          </p:cNvPr>
          <p:cNvSpPr/>
          <p:nvPr/>
        </p:nvSpPr>
        <p:spPr>
          <a:xfrm>
            <a:off x="6423024" y="3203576"/>
            <a:ext cx="152400" cy="974723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4CA599-9D54-5FF5-C1AC-0C57D1783CC3}"/>
              </a:ext>
            </a:extLst>
          </p:cNvPr>
          <p:cNvSpPr/>
          <p:nvPr/>
        </p:nvSpPr>
        <p:spPr>
          <a:xfrm>
            <a:off x="6807198" y="3311525"/>
            <a:ext cx="5105402" cy="758823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Initialize the value of </a:t>
            </a:r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V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E</a:t>
            </a:r>
            <a:r>
              <a:rPr lang="en-US" sz="1600" dirty="0">
                <a:solidFill>
                  <a:schemeClr val="tx1"/>
                </a:solidFill>
              </a:rPr>
              <a:t> by passing the arguments from the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2F24B-4FB1-6EF9-CBBA-A7D13F838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8719" y="660400"/>
            <a:ext cx="7477692" cy="553720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12039827-3F7D-77BD-5AED-8963F8C9626A}"/>
              </a:ext>
            </a:extLst>
          </p:cNvPr>
          <p:cNvSpPr/>
          <p:nvPr/>
        </p:nvSpPr>
        <p:spPr>
          <a:xfrm>
            <a:off x="6418261" y="4414839"/>
            <a:ext cx="152400" cy="974723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DB5009-DA30-7695-7D00-8F2887C5164A}"/>
              </a:ext>
            </a:extLst>
          </p:cNvPr>
          <p:cNvSpPr/>
          <p:nvPr/>
        </p:nvSpPr>
        <p:spPr>
          <a:xfrm>
            <a:off x="6807198" y="4414839"/>
            <a:ext cx="5105402" cy="758823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Make a function to add an edge. The argument consists of source and destination vertices, and the weight.</a:t>
            </a:r>
          </a:p>
        </p:txBody>
      </p:sp>
    </p:spTree>
    <p:extLst>
      <p:ext uri="{BB962C8B-B14F-4D97-AF65-F5344CB8AC3E}">
        <p14:creationId xmlns:p14="http://schemas.microsoft.com/office/powerpoint/2010/main" val="1056332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FCE49-5EA5-2498-7A17-C556D95F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0851" y="-460375"/>
            <a:ext cx="8297333" cy="777875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400BE98C-940A-2823-AD2D-9E9919813862}"/>
              </a:ext>
            </a:extLst>
          </p:cNvPr>
          <p:cNvSpPr/>
          <p:nvPr/>
        </p:nvSpPr>
        <p:spPr>
          <a:xfrm>
            <a:off x="7383461" y="554039"/>
            <a:ext cx="153990" cy="265111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6C2573C-216A-973A-026D-270CAC222E8E}"/>
              </a:ext>
            </a:extLst>
          </p:cNvPr>
          <p:cNvSpPr/>
          <p:nvPr/>
        </p:nvSpPr>
        <p:spPr>
          <a:xfrm>
            <a:off x="7383460" y="900511"/>
            <a:ext cx="153990" cy="286940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A8B800C-8DCA-808D-CF96-883EA0A723F4}"/>
              </a:ext>
            </a:extLst>
          </p:cNvPr>
          <p:cNvSpPr/>
          <p:nvPr/>
        </p:nvSpPr>
        <p:spPr>
          <a:xfrm>
            <a:off x="7383461" y="1237061"/>
            <a:ext cx="153990" cy="286940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5A021EF-FB0C-96FA-8873-C8B564E8AEBA}"/>
              </a:ext>
            </a:extLst>
          </p:cNvPr>
          <p:cNvSpPr/>
          <p:nvPr/>
        </p:nvSpPr>
        <p:spPr>
          <a:xfrm>
            <a:off x="7383461" y="2075259"/>
            <a:ext cx="153990" cy="286941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1750750-C43B-C9BE-A230-7383FC0DB14B}"/>
              </a:ext>
            </a:extLst>
          </p:cNvPr>
          <p:cNvSpPr/>
          <p:nvPr/>
        </p:nvSpPr>
        <p:spPr>
          <a:xfrm>
            <a:off x="7394041" y="2913459"/>
            <a:ext cx="143409" cy="286942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1D99214-76E5-F21E-0EB5-75DB7044E1AA}"/>
              </a:ext>
            </a:extLst>
          </p:cNvPr>
          <p:cNvSpPr/>
          <p:nvPr/>
        </p:nvSpPr>
        <p:spPr>
          <a:xfrm>
            <a:off x="7394041" y="3340895"/>
            <a:ext cx="143409" cy="316706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D8FD867E-2961-24FC-2958-14B7351B91C6}"/>
              </a:ext>
            </a:extLst>
          </p:cNvPr>
          <p:cNvSpPr/>
          <p:nvPr/>
        </p:nvSpPr>
        <p:spPr>
          <a:xfrm>
            <a:off x="7394041" y="4274740"/>
            <a:ext cx="143409" cy="360759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7312804-6FD3-D6D7-AB1B-6EA68030C498}"/>
              </a:ext>
            </a:extLst>
          </p:cNvPr>
          <p:cNvSpPr/>
          <p:nvPr/>
        </p:nvSpPr>
        <p:spPr>
          <a:xfrm>
            <a:off x="7394041" y="4820841"/>
            <a:ext cx="143409" cy="127398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10BCC90-94F9-6503-6BF6-F268364FE1F3}"/>
              </a:ext>
            </a:extLst>
          </p:cNvPr>
          <p:cNvSpPr/>
          <p:nvPr/>
        </p:nvSpPr>
        <p:spPr>
          <a:xfrm>
            <a:off x="7374989" y="5600700"/>
            <a:ext cx="162461" cy="286942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8A997FC-C0C5-37D6-7C16-BF6304A906B0}"/>
              </a:ext>
            </a:extLst>
          </p:cNvPr>
          <p:cNvSpPr/>
          <p:nvPr/>
        </p:nvSpPr>
        <p:spPr>
          <a:xfrm>
            <a:off x="7394041" y="6242050"/>
            <a:ext cx="143409" cy="286942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4E50AE60-074C-0D15-56A5-D4BBF3995622}"/>
              </a:ext>
            </a:extLst>
          </p:cNvPr>
          <p:cNvSpPr/>
          <p:nvPr/>
        </p:nvSpPr>
        <p:spPr>
          <a:xfrm>
            <a:off x="7394041" y="5045272"/>
            <a:ext cx="143409" cy="127398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B7EE434-D338-57AC-A78A-17C3951905E1}"/>
              </a:ext>
            </a:extLst>
          </p:cNvPr>
          <p:cNvSpPr/>
          <p:nvPr/>
        </p:nvSpPr>
        <p:spPr>
          <a:xfrm>
            <a:off x="7632698" y="349251"/>
            <a:ext cx="4438652" cy="520700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Make a function to implement the Kruskal’s Algorithm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CFF7F40-CBD3-0433-15DB-1F25E2A9D070}"/>
              </a:ext>
            </a:extLst>
          </p:cNvPr>
          <p:cNvSpPr/>
          <p:nvPr/>
        </p:nvSpPr>
        <p:spPr>
          <a:xfrm>
            <a:off x="7632698" y="950121"/>
            <a:ext cx="4438652" cy="286940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Start measuring the time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7D8CA30-4DD8-15A7-0810-A33E647D46CC}"/>
              </a:ext>
            </a:extLst>
          </p:cNvPr>
          <p:cNvSpPr/>
          <p:nvPr/>
        </p:nvSpPr>
        <p:spPr>
          <a:xfrm>
            <a:off x="7632698" y="1317231"/>
            <a:ext cx="4438652" cy="286940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Sort the edges ascendingly with </a:t>
            </a:r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sort()</a:t>
            </a:r>
            <a:r>
              <a:rPr lang="en-US" sz="1600" dirty="0">
                <a:solidFill>
                  <a:schemeClr val="tx1"/>
                </a:solidFill>
              </a:rPr>
              <a:t> function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DD7709-2362-F068-B4E4-2AC5EE33E8F4}"/>
              </a:ext>
            </a:extLst>
          </p:cNvPr>
          <p:cNvSpPr/>
          <p:nvPr/>
        </p:nvSpPr>
        <p:spPr>
          <a:xfrm>
            <a:off x="7632698" y="2075260"/>
            <a:ext cx="4438652" cy="286940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Initialize the total weight of the MST to 0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BDF5F2-311C-080F-D8F4-EC612E7BBC87}"/>
              </a:ext>
            </a:extLst>
          </p:cNvPr>
          <p:cNvSpPr/>
          <p:nvPr/>
        </p:nvSpPr>
        <p:spPr>
          <a:xfrm>
            <a:off x="7632698" y="2913460"/>
            <a:ext cx="4438652" cy="286940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Iterate through all the edges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1CB3DF-CA39-2F18-FC73-DAFA92CD5242}"/>
              </a:ext>
            </a:extLst>
          </p:cNvPr>
          <p:cNvSpPr/>
          <p:nvPr/>
        </p:nvSpPr>
        <p:spPr>
          <a:xfrm>
            <a:off x="7632698" y="3340894"/>
            <a:ext cx="4438652" cy="507205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Initialize variables to contain the weight and the vertices according to the vector’s indices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7B5555E-280B-59E5-6F1F-3DB5C72E0C36}"/>
              </a:ext>
            </a:extLst>
          </p:cNvPr>
          <p:cNvSpPr/>
          <p:nvPr/>
        </p:nvSpPr>
        <p:spPr>
          <a:xfrm>
            <a:off x="7632698" y="4201516"/>
            <a:ext cx="4438652" cy="507205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Take the edge if the vertices don’t belong to the same set, </a:t>
            </a:r>
            <a:r>
              <a:rPr lang="en-US" sz="1600" dirty="0" err="1">
                <a:solidFill>
                  <a:schemeClr val="tx1"/>
                </a:solidFill>
              </a:rPr>
              <a:t>i.e</a:t>
            </a:r>
            <a:r>
              <a:rPr lang="en-US" sz="1600" dirty="0">
                <a:solidFill>
                  <a:schemeClr val="tx1"/>
                </a:solidFill>
              </a:rPr>
              <a:t> don’t make a loop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A7DCE06-B745-C50F-78EF-7F3B0158B969}"/>
              </a:ext>
            </a:extLst>
          </p:cNvPr>
          <p:cNvSpPr/>
          <p:nvPr/>
        </p:nvSpPr>
        <p:spPr>
          <a:xfrm>
            <a:off x="7632698" y="4789386"/>
            <a:ext cx="4438652" cy="242194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Sum up the total weight of the MST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266615A-303E-764C-2047-AA67EA17FE45}"/>
              </a:ext>
            </a:extLst>
          </p:cNvPr>
          <p:cNvSpPr/>
          <p:nvPr/>
        </p:nvSpPr>
        <p:spPr>
          <a:xfrm>
            <a:off x="7632698" y="5073152"/>
            <a:ext cx="4438652" cy="286940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Display the vertices, edge, and the weight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CCA84E6-16BB-C4D6-24C2-985739057F67}"/>
              </a:ext>
            </a:extLst>
          </p:cNvPr>
          <p:cNvSpPr/>
          <p:nvPr/>
        </p:nvSpPr>
        <p:spPr>
          <a:xfrm>
            <a:off x="7632698" y="5540769"/>
            <a:ext cx="4438652" cy="526109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When the iteration is done, display the total weight of the created MST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833FA4-E2A7-C03C-8647-DDDF22BF5D3A}"/>
              </a:ext>
            </a:extLst>
          </p:cNvPr>
          <p:cNvSpPr/>
          <p:nvPr/>
        </p:nvSpPr>
        <p:spPr>
          <a:xfrm>
            <a:off x="7632698" y="6257449"/>
            <a:ext cx="4438652" cy="286943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Stop measuring the time</a:t>
            </a:r>
          </a:p>
        </p:txBody>
      </p:sp>
    </p:spTree>
    <p:extLst>
      <p:ext uri="{BB962C8B-B14F-4D97-AF65-F5344CB8AC3E}">
        <p14:creationId xmlns:p14="http://schemas.microsoft.com/office/powerpoint/2010/main" val="1291361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13C275-B79C-EE7C-F3CA-3E4D0E35A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9461" y="-435466"/>
            <a:ext cx="7479667" cy="440421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B8B3069C-9865-DD8A-5DF0-283B9D1B4B69}"/>
              </a:ext>
            </a:extLst>
          </p:cNvPr>
          <p:cNvSpPr/>
          <p:nvPr/>
        </p:nvSpPr>
        <p:spPr>
          <a:xfrm>
            <a:off x="6511353" y="522289"/>
            <a:ext cx="153990" cy="265111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982B373-DC59-BF10-458D-28400AABC078}"/>
              </a:ext>
            </a:extLst>
          </p:cNvPr>
          <p:cNvSpPr/>
          <p:nvPr/>
        </p:nvSpPr>
        <p:spPr>
          <a:xfrm>
            <a:off x="6511353" y="884239"/>
            <a:ext cx="153990" cy="500061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AD50610-57F8-B80C-FAE6-32EAE1EDB6DD}"/>
              </a:ext>
            </a:extLst>
          </p:cNvPr>
          <p:cNvSpPr/>
          <p:nvPr/>
        </p:nvSpPr>
        <p:spPr>
          <a:xfrm>
            <a:off x="6511353" y="1862139"/>
            <a:ext cx="153990" cy="677861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2AB1E5-71E7-E037-0031-7C99E23A178F}"/>
              </a:ext>
            </a:extLst>
          </p:cNvPr>
          <p:cNvSpPr/>
          <p:nvPr/>
        </p:nvSpPr>
        <p:spPr>
          <a:xfrm>
            <a:off x="6889748" y="513954"/>
            <a:ext cx="5143502" cy="265111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Iterate through all the edges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93425A-9645-E312-467B-420C4C39958C}"/>
              </a:ext>
            </a:extLst>
          </p:cNvPr>
          <p:cNvSpPr/>
          <p:nvPr/>
        </p:nvSpPr>
        <p:spPr>
          <a:xfrm>
            <a:off x="6889748" y="869158"/>
            <a:ext cx="5143502" cy="565942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Initialize the weight, 1</a:t>
            </a:r>
            <a:r>
              <a:rPr lang="en-US" sz="1600" baseline="30000" dirty="0">
                <a:solidFill>
                  <a:schemeClr val="tx1"/>
                </a:solidFill>
              </a:rPr>
              <a:t>st </a:t>
            </a:r>
            <a:r>
              <a:rPr lang="en-US" sz="1600" dirty="0">
                <a:solidFill>
                  <a:schemeClr val="tx1"/>
                </a:solidFill>
              </a:rPr>
              <a:t>&amp; 2</a:t>
            </a:r>
            <a:r>
              <a:rPr lang="en-US" sz="1600" baseline="30000" dirty="0">
                <a:solidFill>
                  <a:schemeClr val="tx1"/>
                </a:solidFill>
              </a:rPr>
              <a:t>nd</a:t>
            </a:r>
            <a:r>
              <a:rPr lang="en-US" sz="1600" dirty="0">
                <a:solidFill>
                  <a:schemeClr val="tx1"/>
                </a:solidFill>
              </a:rPr>
              <a:t> vertices according to the indices of the vector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23C2BC-C67F-9261-09B7-A8A0CB5CE9CC}"/>
              </a:ext>
            </a:extLst>
          </p:cNvPr>
          <p:cNvSpPr/>
          <p:nvPr/>
        </p:nvSpPr>
        <p:spPr>
          <a:xfrm>
            <a:off x="6889748" y="1862138"/>
            <a:ext cx="5143502" cy="677861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Show all the edges that will make a loop, </a:t>
            </a:r>
            <a:r>
              <a:rPr lang="en-US" sz="1600" dirty="0" err="1">
                <a:solidFill>
                  <a:schemeClr val="tx1"/>
                </a:solidFill>
              </a:rPr>
              <a:t>i.e</a:t>
            </a:r>
            <a:r>
              <a:rPr lang="en-US" sz="1600" dirty="0">
                <a:solidFill>
                  <a:schemeClr val="tx1"/>
                </a:solidFill>
              </a:rPr>
              <a:t> the edges that are not taken into the MST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7A16E1-A5FE-8E43-1E04-95D4A6F56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028" y="3086893"/>
            <a:ext cx="6908800" cy="4034631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2B2042BB-D348-59D4-DD58-A7C1398E1360}"/>
              </a:ext>
            </a:extLst>
          </p:cNvPr>
          <p:cNvSpPr/>
          <p:nvPr/>
        </p:nvSpPr>
        <p:spPr>
          <a:xfrm>
            <a:off x="6096000" y="4971652"/>
            <a:ext cx="153990" cy="265111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6BF5DDE-61C2-99A4-A119-BD137432FADB}"/>
              </a:ext>
            </a:extLst>
          </p:cNvPr>
          <p:cNvSpPr/>
          <p:nvPr/>
        </p:nvSpPr>
        <p:spPr>
          <a:xfrm>
            <a:off x="6093462" y="5518545"/>
            <a:ext cx="153990" cy="265111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C834B3DE-09C1-D65B-6FFC-A189FAE4FB7F}"/>
              </a:ext>
            </a:extLst>
          </p:cNvPr>
          <p:cNvSpPr/>
          <p:nvPr/>
        </p:nvSpPr>
        <p:spPr>
          <a:xfrm>
            <a:off x="6093462" y="6046588"/>
            <a:ext cx="153990" cy="265111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73F9AC-7615-BC27-1B3A-E94C4EED1063}"/>
              </a:ext>
            </a:extLst>
          </p:cNvPr>
          <p:cNvSpPr/>
          <p:nvPr/>
        </p:nvSpPr>
        <p:spPr>
          <a:xfrm>
            <a:off x="6414512" y="4869058"/>
            <a:ext cx="5636198" cy="470298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Declare the variable to hold the number of the vertices and edges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FA3AA81-62E7-D1E2-B54F-7E535006A61C}"/>
              </a:ext>
            </a:extLst>
          </p:cNvPr>
          <p:cNvSpPr/>
          <p:nvPr/>
        </p:nvSpPr>
        <p:spPr>
          <a:xfrm>
            <a:off x="6414512" y="5516560"/>
            <a:ext cx="5618738" cy="265111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Take the user input for the number of vertices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BDC546-7EA0-BB4A-A77D-0E0C12BB8456}"/>
              </a:ext>
            </a:extLst>
          </p:cNvPr>
          <p:cNvSpPr/>
          <p:nvPr/>
        </p:nvSpPr>
        <p:spPr>
          <a:xfrm>
            <a:off x="6414512" y="6078935"/>
            <a:ext cx="5618738" cy="265111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Take the user input for the number of edges</a:t>
            </a:r>
          </a:p>
        </p:txBody>
      </p:sp>
    </p:spTree>
    <p:extLst>
      <p:ext uri="{BB962C8B-B14F-4D97-AF65-F5344CB8AC3E}">
        <p14:creationId xmlns:p14="http://schemas.microsoft.com/office/powerpoint/2010/main" val="5908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Brace 5">
            <a:extLst>
              <a:ext uri="{FF2B5EF4-FFF2-40B4-BE49-F238E27FC236}">
                <a16:creationId xmlns:a16="http://schemas.microsoft.com/office/drawing/2014/main" id="{436BD12C-511B-4021-5E30-CC2672D8C7E5}"/>
              </a:ext>
            </a:extLst>
          </p:cNvPr>
          <p:cNvSpPr/>
          <p:nvPr/>
        </p:nvSpPr>
        <p:spPr>
          <a:xfrm>
            <a:off x="6489700" y="794785"/>
            <a:ext cx="137725" cy="233455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5EB4C1-FBA6-D8FB-F193-6DD8CDE2B06D}"/>
              </a:ext>
            </a:extLst>
          </p:cNvPr>
          <p:cNvSpPr/>
          <p:nvPr/>
        </p:nvSpPr>
        <p:spPr>
          <a:xfrm>
            <a:off x="6789162" y="704441"/>
            <a:ext cx="5040888" cy="414142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Make an object of the </a:t>
            </a:r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Graph</a:t>
            </a:r>
            <a:r>
              <a:rPr lang="en-US" sz="1600" dirty="0">
                <a:solidFill>
                  <a:schemeClr val="tx1"/>
                </a:solidFill>
              </a:rPr>
              <a:t>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36369C-89C5-A7E9-715F-D202A1CB6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8957" y="-337751"/>
            <a:ext cx="7330775" cy="4071552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9E24F7C0-636D-0080-B162-D2E8F962516A}"/>
              </a:ext>
            </a:extLst>
          </p:cNvPr>
          <p:cNvSpPr/>
          <p:nvPr/>
        </p:nvSpPr>
        <p:spPr>
          <a:xfrm>
            <a:off x="6475025" y="1976626"/>
            <a:ext cx="152400" cy="673101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8A9C2E-7827-F84D-9F16-E187C0061C16}"/>
              </a:ext>
            </a:extLst>
          </p:cNvPr>
          <p:cNvSpPr/>
          <p:nvPr/>
        </p:nvSpPr>
        <p:spPr>
          <a:xfrm>
            <a:off x="6789162" y="1410835"/>
            <a:ext cx="5161538" cy="1256165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Take the vertices and weight of the edges from the user in format like: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vert1 &lt;space&gt; vert2 &lt;space&gt; weight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Add the edges from the user input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046212AC-11AE-E79C-7F8D-2704DD471921}"/>
              </a:ext>
            </a:extLst>
          </p:cNvPr>
          <p:cNvSpPr/>
          <p:nvPr/>
        </p:nvSpPr>
        <p:spPr>
          <a:xfrm>
            <a:off x="6489700" y="2841581"/>
            <a:ext cx="137725" cy="233455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58BE70B-E49D-6AD1-3F72-0FAD3EDDAE9F}"/>
              </a:ext>
            </a:extLst>
          </p:cNvPr>
          <p:cNvSpPr/>
          <p:nvPr/>
        </p:nvSpPr>
        <p:spPr>
          <a:xfrm>
            <a:off x="6789162" y="2791598"/>
            <a:ext cx="5040888" cy="333419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Call the function to implement the Kruskal’s Algorithm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88CD42-123F-FE68-669A-D4B65343E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8957" y="3247994"/>
            <a:ext cx="9810966" cy="3432219"/>
          </a:xfrm>
          <a:prstGeom prst="rect">
            <a:avLst/>
          </a:prstGeom>
        </p:spPr>
      </p:pic>
      <p:sp>
        <p:nvSpPr>
          <p:cNvPr id="21" name="Right Brace 20">
            <a:extLst>
              <a:ext uri="{FF2B5EF4-FFF2-40B4-BE49-F238E27FC236}">
                <a16:creationId xmlns:a16="http://schemas.microsoft.com/office/drawing/2014/main" id="{65D525D7-4ACE-1A76-F21E-883858293555}"/>
              </a:ext>
            </a:extLst>
          </p:cNvPr>
          <p:cNvSpPr/>
          <p:nvPr/>
        </p:nvSpPr>
        <p:spPr>
          <a:xfrm>
            <a:off x="9008675" y="4290204"/>
            <a:ext cx="148025" cy="1347798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0F1539-F77C-D099-94C7-352ECEB9521A}"/>
              </a:ext>
            </a:extLst>
          </p:cNvPr>
          <p:cNvSpPr/>
          <p:nvPr/>
        </p:nvSpPr>
        <p:spPr>
          <a:xfrm>
            <a:off x="6789162" y="1412456"/>
            <a:ext cx="5161538" cy="1256165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Take the vertices and weight of the edges from the user in format like: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vert1 &lt;space&gt; vert2 &lt;space&gt; weight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Add the edges from the user input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A62DEE3-FC09-F2A8-96B3-668111F3B47B}"/>
              </a:ext>
            </a:extLst>
          </p:cNvPr>
          <p:cNvSpPr/>
          <p:nvPr/>
        </p:nvSpPr>
        <p:spPr>
          <a:xfrm>
            <a:off x="9258300" y="4336020"/>
            <a:ext cx="2838450" cy="1256165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Calculate the recorded time for implementing the Kruskal’s Algorithm</a:t>
            </a:r>
          </a:p>
        </p:txBody>
      </p:sp>
    </p:spTree>
    <p:extLst>
      <p:ext uri="{BB962C8B-B14F-4D97-AF65-F5344CB8AC3E}">
        <p14:creationId xmlns:p14="http://schemas.microsoft.com/office/powerpoint/2010/main" val="229484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ST OF">
            <a:extLst>
              <a:ext uri="{FF2B5EF4-FFF2-40B4-BE49-F238E27FC236}">
                <a16:creationId xmlns:a16="http://schemas.microsoft.com/office/drawing/2014/main" id="{E4306DA6-F3F9-012B-FBAD-B336B3E950F8}"/>
              </a:ext>
            </a:extLst>
          </p:cNvPr>
          <p:cNvSpPr txBox="1"/>
          <p:nvPr/>
        </p:nvSpPr>
        <p:spPr>
          <a:xfrm>
            <a:off x="87503" y="0"/>
            <a:ext cx="2446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5400" b="1" spc="-300" dirty="0">
                <a:solidFill>
                  <a:prstClr val="white"/>
                </a:solidFill>
                <a:latin typeface="Raleway" panose="020B0003030101060003" pitchFamily="34" charset="0"/>
              </a:rPr>
              <a:t>Output;</a:t>
            </a:r>
            <a:endParaRPr lang="id-ID" sz="5400" b="1" spc="-300" dirty="0">
              <a:solidFill>
                <a:prstClr val="white"/>
              </a:solidFill>
              <a:latin typeface="Raleway" panose="020B00030301010600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443B2-68E2-CBCF-9606-60CDD79A9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804" y="213811"/>
            <a:ext cx="3807345" cy="6430377"/>
          </a:xfrm>
          <a:prstGeom prst="roundRect">
            <a:avLst>
              <a:gd name="adj" fmla="val 2814"/>
            </a:avLst>
          </a:prstGeom>
        </p:spPr>
      </p:pic>
      <p:sp>
        <p:nvSpPr>
          <p:cNvPr id="5" name="TEXT DESCRIPTIONS 1">
            <a:extLst>
              <a:ext uri="{FF2B5EF4-FFF2-40B4-BE49-F238E27FC236}">
                <a16:creationId xmlns:a16="http://schemas.microsoft.com/office/drawing/2014/main" id="{378700F5-02DC-4B20-4378-45BA15C25670}"/>
              </a:ext>
            </a:extLst>
          </p:cNvPr>
          <p:cNvSpPr txBox="1"/>
          <p:nvPr/>
        </p:nvSpPr>
        <p:spPr>
          <a:xfrm>
            <a:off x="143965" y="1028366"/>
            <a:ext cx="32278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CR A Extended" panose="02010509020102010303" pitchFamily="50" charset="0"/>
              </a:rPr>
              <a:t>By using this input:</a:t>
            </a:r>
          </a:p>
          <a:p>
            <a:br>
              <a:rPr lang="en-US" sz="1600" dirty="0">
                <a:solidFill>
                  <a:schemeClr val="bg1"/>
                </a:solidFill>
                <a:latin typeface="OCR A Extended" panose="02010509020102010303" pitchFamily="50" charset="0"/>
              </a:rPr>
            </a:br>
            <a:r>
              <a:rPr lang="en-US" sz="1600" dirty="0">
                <a:solidFill>
                  <a:schemeClr val="bg1"/>
                </a:solidFill>
                <a:latin typeface="OCR A Extended" panose="02010509020102010303" pitchFamily="50" charset="0"/>
              </a:rPr>
              <a:t>1 2 2</a:t>
            </a:r>
          </a:p>
          <a:p>
            <a:r>
              <a:rPr lang="en-US" sz="1600" dirty="0">
                <a:solidFill>
                  <a:schemeClr val="bg1"/>
                </a:solidFill>
                <a:latin typeface="OCR A Extended" panose="02010509020102010303" pitchFamily="50" charset="0"/>
              </a:rPr>
              <a:t>1 3 4</a:t>
            </a:r>
          </a:p>
          <a:p>
            <a:r>
              <a:rPr lang="en-US" sz="1600" dirty="0">
                <a:solidFill>
                  <a:schemeClr val="bg1"/>
                </a:solidFill>
                <a:latin typeface="OCR A Extended" panose="02010509020102010303" pitchFamily="50" charset="0"/>
              </a:rPr>
              <a:t>1 4 1</a:t>
            </a:r>
          </a:p>
          <a:p>
            <a:r>
              <a:rPr lang="en-US" sz="1600" dirty="0">
                <a:solidFill>
                  <a:schemeClr val="bg1"/>
                </a:solidFill>
                <a:latin typeface="OCR A Extended" panose="02010509020102010303" pitchFamily="50" charset="0"/>
              </a:rPr>
              <a:t>2 4 3</a:t>
            </a:r>
          </a:p>
          <a:p>
            <a:r>
              <a:rPr lang="en-US" sz="1600" dirty="0">
                <a:solidFill>
                  <a:schemeClr val="bg1"/>
                </a:solidFill>
                <a:latin typeface="OCR A Extended" panose="02010509020102010303" pitchFamily="50" charset="0"/>
              </a:rPr>
              <a:t>2 5 10</a:t>
            </a:r>
          </a:p>
          <a:p>
            <a:r>
              <a:rPr lang="en-US" sz="1600" dirty="0">
                <a:solidFill>
                  <a:schemeClr val="bg1"/>
                </a:solidFill>
                <a:latin typeface="OCR A Extended" panose="02010509020102010303" pitchFamily="50" charset="0"/>
              </a:rPr>
              <a:t>3 4 2</a:t>
            </a:r>
          </a:p>
          <a:p>
            <a:r>
              <a:rPr lang="en-US" sz="1600" dirty="0">
                <a:solidFill>
                  <a:schemeClr val="bg1"/>
                </a:solidFill>
                <a:latin typeface="OCR A Extended" panose="02010509020102010303" pitchFamily="50" charset="0"/>
              </a:rPr>
              <a:t>3 6 5</a:t>
            </a:r>
          </a:p>
          <a:p>
            <a:r>
              <a:rPr lang="en-US" sz="1600" dirty="0">
                <a:solidFill>
                  <a:schemeClr val="bg1"/>
                </a:solidFill>
                <a:latin typeface="OCR A Extended" panose="02010509020102010303" pitchFamily="50" charset="0"/>
              </a:rPr>
              <a:t>4 6 8</a:t>
            </a:r>
          </a:p>
          <a:p>
            <a:r>
              <a:rPr lang="en-US" sz="1600" dirty="0">
                <a:solidFill>
                  <a:schemeClr val="bg1"/>
                </a:solidFill>
                <a:latin typeface="OCR A Extended" panose="02010509020102010303" pitchFamily="50" charset="0"/>
              </a:rPr>
              <a:t>4 7 4</a:t>
            </a:r>
          </a:p>
          <a:p>
            <a:r>
              <a:rPr lang="en-US" sz="1600" dirty="0">
                <a:solidFill>
                  <a:schemeClr val="bg1"/>
                </a:solidFill>
                <a:latin typeface="OCR A Extended" panose="02010509020102010303" pitchFamily="50" charset="0"/>
              </a:rPr>
              <a:t>4 5 7</a:t>
            </a:r>
          </a:p>
          <a:p>
            <a:r>
              <a:rPr lang="en-US" sz="1600" dirty="0">
                <a:solidFill>
                  <a:schemeClr val="bg1"/>
                </a:solidFill>
                <a:latin typeface="OCR A Extended" panose="02010509020102010303" pitchFamily="50" charset="0"/>
              </a:rPr>
              <a:t>5 7 6</a:t>
            </a:r>
          </a:p>
          <a:p>
            <a:r>
              <a:rPr lang="en-US" sz="1600" dirty="0">
                <a:solidFill>
                  <a:schemeClr val="bg1"/>
                </a:solidFill>
                <a:latin typeface="OCR A Extended" panose="02010509020102010303" pitchFamily="50" charset="0"/>
              </a:rPr>
              <a:t>6 7 1</a:t>
            </a:r>
            <a:endParaRPr lang="id-ID" sz="1600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191CD2D-1EEB-5C6F-4042-6925E447BAA2}"/>
              </a:ext>
            </a:extLst>
          </p:cNvPr>
          <p:cNvSpPr/>
          <p:nvPr/>
        </p:nvSpPr>
        <p:spPr>
          <a:xfrm>
            <a:off x="7230675" y="355265"/>
            <a:ext cx="154375" cy="2152985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7F024460-EA9A-BCDD-3FF7-3EC114C9BF51}"/>
              </a:ext>
            </a:extLst>
          </p:cNvPr>
          <p:cNvSpPr/>
          <p:nvPr/>
        </p:nvSpPr>
        <p:spPr>
          <a:xfrm>
            <a:off x="7180862" y="3092448"/>
            <a:ext cx="204188" cy="1257303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91ACBC7-4DBA-10D5-DF06-3C6A4688B8EC}"/>
              </a:ext>
            </a:extLst>
          </p:cNvPr>
          <p:cNvSpPr/>
          <p:nvPr/>
        </p:nvSpPr>
        <p:spPr>
          <a:xfrm>
            <a:off x="7179875" y="4698998"/>
            <a:ext cx="204188" cy="1593852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DD6C852-DA16-ABF4-DDE4-4D05C481D55F}"/>
              </a:ext>
            </a:extLst>
          </p:cNvPr>
          <p:cNvSpPr/>
          <p:nvPr/>
        </p:nvSpPr>
        <p:spPr>
          <a:xfrm>
            <a:off x="7179875" y="6432550"/>
            <a:ext cx="109925" cy="209547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9F65768-423E-DB74-CEC1-B9F4011EBB95}"/>
              </a:ext>
            </a:extLst>
          </p:cNvPr>
          <p:cNvSpPr/>
          <p:nvPr/>
        </p:nvSpPr>
        <p:spPr>
          <a:xfrm>
            <a:off x="7573576" y="1247357"/>
            <a:ext cx="2927350" cy="276643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 input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CDDDE7-FD52-5C01-30B4-2A0B29CF2D14}"/>
              </a:ext>
            </a:extLst>
          </p:cNvPr>
          <p:cNvSpPr/>
          <p:nvPr/>
        </p:nvSpPr>
        <p:spPr>
          <a:xfrm>
            <a:off x="7573576" y="3582777"/>
            <a:ext cx="2927350" cy="276643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The resulting MST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71BB1A-A5E9-AFA7-FC44-8658D43817A0}"/>
              </a:ext>
            </a:extLst>
          </p:cNvPr>
          <p:cNvSpPr/>
          <p:nvPr/>
        </p:nvSpPr>
        <p:spPr>
          <a:xfrm>
            <a:off x="7573576" y="5211552"/>
            <a:ext cx="2927350" cy="560595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The edges that is not taken into the MST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C4703EA-D702-0594-D834-4C2441F96D18}"/>
              </a:ext>
            </a:extLst>
          </p:cNvPr>
          <p:cNvSpPr/>
          <p:nvPr/>
        </p:nvSpPr>
        <p:spPr>
          <a:xfrm>
            <a:off x="7529126" y="6399001"/>
            <a:ext cx="2927350" cy="276643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Execution time</a:t>
            </a:r>
          </a:p>
        </p:txBody>
      </p:sp>
    </p:spTree>
    <p:extLst>
      <p:ext uri="{BB962C8B-B14F-4D97-AF65-F5344CB8AC3E}">
        <p14:creationId xmlns:p14="http://schemas.microsoft.com/office/powerpoint/2010/main" val="181178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A2B37"/>
            </a:gs>
            <a:gs pos="100000">
              <a:srgbClr val="0B2D39"/>
            </a:gs>
            <a:gs pos="46000">
              <a:srgbClr val="144E6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1FFD4B5-22B4-ACD2-B9B9-93DCB5D6D3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>
          <a:xfrm>
            <a:off x="-28219" y="7277"/>
            <a:ext cx="12192000" cy="6858001"/>
          </a:xfrm>
          <a:prstGeom prst="rect">
            <a:avLst/>
          </a:prstGeom>
        </p:spPr>
      </p:pic>
      <p:pic>
        <p:nvPicPr>
          <p:cNvPr id="8" name="SHAPE LAYER">
            <a:extLst>
              <a:ext uri="{FF2B5EF4-FFF2-40B4-BE49-F238E27FC236}">
                <a16:creationId xmlns:a16="http://schemas.microsoft.com/office/drawing/2014/main" id="{582EDD20-639A-4FDD-BB91-4A9ABC4CA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965308" cy="6858001"/>
          </a:xfrm>
          <a:prstGeom prst="rect">
            <a:avLst/>
          </a:prstGeom>
        </p:spPr>
      </p:pic>
      <p:grpSp>
        <p:nvGrpSpPr>
          <p:cNvPr id="34" name="SHAPE LAYER">
            <a:extLst>
              <a:ext uri="{FF2B5EF4-FFF2-40B4-BE49-F238E27FC236}">
                <a16:creationId xmlns:a16="http://schemas.microsoft.com/office/drawing/2014/main" id="{F2EC9209-9546-4B2E-938E-A5AC529AE13C}"/>
              </a:ext>
            </a:extLst>
          </p:cNvPr>
          <p:cNvGrpSpPr/>
          <p:nvPr/>
        </p:nvGrpSpPr>
        <p:grpSpPr>
          <a:xfrm>
            <a:off x="-28219" y="-99775"/>
            <a:ext cx="6339840" cy="6778963"/>
            <a:chOff x="0" y="37125"/>
            <a:chExt cx="6339840" cy="6778963"/>
          </a:xfrm>
        </p:grpSpPr>
        <p:pic>
          <p:nvPicPr>
            <p:cNvPr id="14" name="SHAPE LAYER">
              <a:extLst>
                <a:ext uri="{FF2B5EF4-FFF2-40B4-BE49-F238E27FC236}">
                  <a16:creationId xmlns:a16="http://schemas.microsoft.com/office/drawing/2014/main" id="{2868EE59-6FA1-45B1-A4D2-8B5782784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125"/>
              <a:ext cx="5965308" cy="6778963"/>
            </a:xfrm>
            <a:prstGeom prst="rect">
              <a:avLst/>
            </a:prstGeom>
          </p:spPr>
        </p:pic>
        <p:pic>
          <p:nvPicPr>
            <p:cNvPr id="15" name="SHAPE LAYER">
              <a:extLst>
                <a:ext uri="{FF2B5EF4-FFF2-40B4-BE49-F238E27FC236}">
                  <a16:creationId xmlns:a16="http://schemas.microsoft.com/office/drawing/2014/main" id="{33D56B11-77D5-4165-8AB4-E1530C90B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7" y="1981200"/>
              <a:ext cx="6332663" cy="2895074"/>
            </a:xfrm>
            <a:prstGeom prst="rect">
              <a:avLst/>
            </a:prstGeom>
          </p:spPr>
        </p:pic>
      </p:grpSp>
      <p:pic>
        <p:nvPicPr>
          <p:cNvPr id="12" name="SHAPE LAYER">
            <a:extLst>
              <a:ext uri="{FF2B5EF4-FFF2-40B4-BE49-F238E27FC236}">
                <a16:creationId xmlns:a16="http://schemas.microsoft.com/office/drawing/2014/main" id="{C2AC24AF-8BA8-4E9A-98A6-D8B730C91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077" y="-9806"/>
            <a:ext cx="3213292" cy="1981900"/>
          </a:xfrm>
          <a:prstGeom prst="rect">
            <a:avLst/>
          </a:prstGeom>
        </p:spPr>
      </p:pic>
      <p:cxnSp>
        <p:nvCxnSpPr>
          <p:cNvPr id="21" name="LINE">
            <a:extLst>
              <a:ext uri="{FF2B5EF4-FFF2-40B4-BE49-F238E27FC236}">
                <a16:creationId xmlns:a16="http://schemas.microsoft.com/office/drawing/2014/main" id="{42C2153C-E6E0-4583-A4C1-FE4448A4E804}"/>
              </a:ext>
            </a:extLst>
          </p:cNvPr>
          <p:cNvCxnSpPr>
            <a:cxnSpLocks/>
          </p:cNvCxnSpPr>
          <p:nvPr/>
        </p:nvCxnSpPr>
        <p:spPr>
          <a:xfrm rot="16200000" flipV="1">
            <a:off x="-2001984" y="3285446"/>
            <a:ext cx="5785416" cy="959641"/>
          </a:xfrm>
          <a:prstGeom prst="bentConnector3">
            <a:avLst>
              <a:gd name="adj1" fmla="val -13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IRCLE">
            <a:extLst>
              <a:ext uri="{FF2B5EF4-FFF2-40B4-BE49-F238E27FC236}">
                <a16:creationId xmlns:a16="http://schemas.microsoft.com/office/drawing/2014/main" id="{9AC50A80-719C-4C54-824C-4AF290E8A164}"/>
              </a:ext>
            </a:extLst>
          </p:cNvPr>
          <p:cNvSpPr/>
          <p:nvPr/>
        </p:nvSpPr>
        <p:spPr>
          <a:xfrm>
            <a:off x="369226" y="652690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CIRCLE">
            <a:extLst>
              <a:ext uri="{FF2B5EF4-FFF2-40B4-BE49-F238E27FC236}">
                <a16:creationId xmlns:a16="http://schemas.microsoft.com/office/drawing/2014/main" id="{48C93969-66EE-47FE-8590-6C5CD30114BF}"/>
              </a:ext>
            </a:extLst>
          </p:cNvPr>
          <p:cNvSpPr/>
          <p:nvPr/>
        </p:nvSpPr>
        <p:spPr>
          <a:xfrm>
            <a:off x="369226" y="443327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CIRCLE">
            <a:extLst>
              <a:ext uri="{FF2B5EF4-FFF2-40B4-BE49-F238E27FC236}">
                <a16:creationId xmlns:a16="http://schemas.microsoft.com/office/drawing/2014/main" id="{49158A49-4E34-4C81-AD67-03EF1BCA1DA4}"/>
              </a:ext>
            </a:extLst>
          </p:cNvPr>
          <p:cNvSpPr/>
          <p:nvPr/>
        </p:nvSpPr>
        <p:spPr>
          <a:xfrm>
            <a:off x="369226" y="258907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MODERN">
            <a:extLst>
              <a:ext uri="{FF2B5EF4-FFF2-40B4-BE49-F238E27FC236}">
                <a16:creationId xmlns:a16="http://schemas.microsoft.com/office/drawing/2014/main" id="{481BDDC9-2737-4F82-A5D1-5AEA80B2CCB7}"/>
              </a:ext>
            </a:extLst>
          </p:cNvPr>
          <p:cNvSpPr txBox="1"/>
          <p:nvPr/>
        </p:nvSpPr>
        <p:spPr>
          <a:xfrm>
            <a:off x="545158" y="116247"/>
            <a:ext cx="2334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-150">
                <a:solidFill>
                  <a:schemeClr val="bg1"/>
                </a:solidFill>
                <a:latin typeface="Raleway" panose="020B0003030101060003" pitchFamily="34" charset="0"/>
              </a:rPr>
              <a:t>Adjacency</a:t>
            </a:r>
          </a:p>
          <a:p>
            <a:r>
              <a:rPr lang="en-US" sz="3600" b="1" spc="-150">
                <a:solidFill>
                  <a:schemeClr val="bg1"/>
                </a:solidFill>
                <a:latin typeface="Raleway" panose="020B0003030101060003" pitchFamily="34" charset="0"/>
              </a:rPr>
              <a:t>Matrix</a:t>
            </a:r>
            <a:endParaRPr lang="id-ID" sz="3200" b="1" spc="-15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C8C7C2D6-CA24-4F55-BE04-B3C770DF155F}"/>
              </a:ext>
            </a:extLst>
          </p:cNvPr>
          <p:cNvSpPr/>
          <p:nvPr/>
        </p:nvSpPr>
        <p:spPr>
          <a:xfrm>
            <a:off x="508817" y="1210537"/>
            <a:ext cx="2747675" cy="79630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rgbClr val="D68308">
                  <a:alpha val="73725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8" name="LINE">
            <a:extLst>
              <a:ext uri="{FF2B5EF4-FFF2-40B4-BE49-F238E27FC236}">
                <a16:creationId xmlns:a16="http://schemas.microsoft.com/office/drawing/2014/main" id="{70D1E92C-50A5-4C58-8F81-53279D3EE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39" y="6174724"/>
            <a:ext cx="938440" cy="469220"/>
          </a:xfrm>
          <a:prstGeom prst="rect">
            <a:avLst/>
          </a:prstGeom>
        </p:spPr>
      </p:pic>
      <p:sp>
        <p:nvSpPr>
          <p:cNvPr id="29" name="TEXT DESCRIPTIONS">
            <a:extLst>
              <a:ext uri="{FF2B5EF4-FFF2-40B4-BE49-F238E27FC236}">
                <a16:creationId xmlns:a16="http://schemas.microsoft.com/office/drawing/2014/main" id="{87245795-C0E1-40D9-9D7F-761848DF5ED4}"/>
              </a:ext>
            </a:extLst>
          </p:cNvPr>
          <p:cNvSpPr txBox="1"/>
          <p:nvPr/>
        </p:nvSpPr>
        <p:spPr>
          <a:xfrm>
            <a:off x="634146" y="2022682"/>
            <a:ext cx="47113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solidFill>
                  <a:schemeClr val="bg1"/>
                </a:solidFill>
              </a:rPr>
              <a:t>Merepresentasikan</a:t>
            </a:r>
            <a:r>
              <a:rPr lang="en-US" sz="2800">
                <a:solidFill>
                  <a:schemeClr val="bg1"/>
                </a:solidFill>
              </a:rPr>
              <a:t> graph ke </a:t>
            </a:r>
            <a:r>
              <a:rPr lang="en-US" sz="2800" err="1">
                <a:solidFill>
                  <a:schemeClr val="bg1"/>
                </a:solidFill>
              </a:rPr>
              <a:t>dalam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err="1">
                <a:solidFill>
                  <a:schemeClr val="bg1"/>
                </a:solidFill>
              </a:rPr>
              <a:t>sebuah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err="1">
                <a:solidFill>
                  <a:schemeClr val="bg1"/>
                </a:solidFill>
              </a:rPr>
              <a:t>matriks</a:t>
            </a:r>
            <a:r>
              <a:rPr lang="en-US" sz="2800">
                <a:solidFill>
                  <a:schemeClr val="bg1"/>
                </a:solidFill>
              </a:rPr>
              <a:t>.</a:t>
            </a:r>
            <a:endParaRPr lang="id-ID" sz="2800">
              <a:solidFill>
                <a:schemeClr val="bg1"/>
              </a:solidFill>
            </a:endParaRPr>
          </a:p>
          <a:p>
            <a:endParaRPr lang="id-ID" sz="2800">
              <a:solidFill>
                <a:schemeClr val="bg1"/>
              </a:solidFill>
            </a:endParaRPr>
          </a:p>
        </p:txBody>
      </p:sp>
      <p:sp>
        <p:nvSpPr>
          <p:cNvPr id="30" name="TEXT DESCRIPTIONS">
            <a:extLst>
              <a:ext uri="{FF2B5EF4-FFF2-40B4-BE49-F238E27FC236}">
                <a16:creationId xmlns:a16="http://schemas.microsoft.com/office/drawing/2014/main" id="{4506BDDB-61AE-437A-9CB6-28423D7C4C0B}"/>
              </a:ext>
            </a:extLst>
          </p:cNvPr>
          <p:cNvSpPr txBox="1"/>
          <p:nvPr/>
        </p:nvSpPr>
        <p:spPr>
          <a:xfrm>
            <a:off x="567024" y="5449518"/>
            <a:ext cx="4575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solidFill>
                  <a:schemeClr val="bg1"/>
                </a:solidFill>
              </a:rPr>
              <a:t>Dalam</a:t>
            </a:r>
            <a:r>
              <a:rPr lang="en-US" sz="2400">
                <a:solidFill>
                  <a:schemeClr val="bg1"/>
                </a:solidFill>
              </a:rPr>
              <a:t> program </a:t>
            </a:r>
            <a:r>
              <a:rPr lang="en-US" sz="2400" err="1">
                <a:solidFill>
                  <a:schemeClr val="bg1"/>
                </a:solidFill>
              </a:rPr>
              <a:t>c++</a:t>
            </a:r>
            <a:r>
              <a:rPr lang="en-US" sz="2400">
                <a:solidFill>
                  <a:schemeClr val="bg1"/>
                </a:solidFill>
              </a:rPr>
              <a:t>, </a:t>
            </a:r>
            <a:r>
              <a:rPr lang="en-US" sz="2400" err="1">
                <a:solidFill>
                  <a:schemeClr val="bg1"/>
                </a:solidFill>
              </a:rPr>
              <a:t>matriks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tersebut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disimpan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dalam</a:t>
            </a:r>
            <a:r>
              <a:rPr lang="en-US" sz="2400">
                <a:solidFill>
                  <a:schemeClr val="bg1"/>
                </a:solidFill>
              </a:rPr>
              <a:t> array 2 </a:t>
            </a:r>
            <a:r>
              <a:rPr lang="en-US" sz="2400" err="1">
                <a:solidFill>
                  <a:schemeClr val="bg1"/>
                </a:solidFill>
              </a:rPr>
              <a:t>dimensi</a:t>
            </a:r>
            <a:endParaRPr lang="id-ID" sz="2400">
              <a:solidFill>
                <a:schemeClr val="bg1"/>
              </a:solidFill>
            </a:endParaRPr>
          </a:p>
        </p:txBody>
      </p:sp>
      <p:pic>
        <p:nvPicPr>
          <p:cNvPr id="35" name="LINE">
            <a:extLst>
              <a:ext uri="{FF2B5EF4-FFF2-40B4-BE49-F238E27FC236}">
                <a16:creationId xmlns:a16="http://schemas.microsoft.com/office/drawing/2014/main" id="{D759841F-FA9D-424E-8134-0C1385FD84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67" y="305552"/>
            <a:ext cx="1559844" cy="786261"/>
          </a:xfrm>
          <a:prstGeom prst="rect">
            <a:avLst/>
          </a:prstGeom>
        </p:spPr>
      </p:pic>
      <p:pic>
        <p:nvPicPr>
          <p:cNvPr id="37" name="SHAPE LAYER">
            <a:extLst>
              <a:ext uri="{FF2B5EF4-FFF2-40B4-BE49-F238E27FC236}">
                <a16:creationId xmlns:a16="http://schemas.microsoft.com/office/drawing/2014/main" id="{1A06C20A-9994-4A7F-9147-69C1244F05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46656" y="5679134"/>
            <a:ext cx="717665" cy="748868"/>
          </a:xfrm>
          <a:prstGeom prst="rect">
            <a:avLst/>
          </a:prstGeom>
        </p:spPr>
      </p:pic>
      <p:sp useBgFill="1">
        <p:nvSpPr>
          <p:cNvPr id="2" name="TRANSITIONS">
            <a:extLst>
              <a:ext uri="{FF2B5EF4-FFF2-40B4-BE49-F238E27FC236}">
                <a16:creationId xmlns:a16="http://schemas.microsoft.com/office/drawing/2014/main" id="{8A9D49C0-F008-49CE-8B17-98955D2520A4}"/>
              </a:ext>
            </a:extLst>
          </p:cNvPr>
          <p:cNvSpPr/>
          <p:nvPr/>
        </p:nvSpPr>
        <p:spPr>
          <a:xfrm>
            <a:off x="0" y="7276"/>
            <a:ext cx="12192000" cy="3429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d-ID">
              <a:cs typeface="Calibri"/>
            </a:endParaRPr>
          </a:p>
        </p:txBody>
      </p:sp>
      <p:sp useBgFill="1">
        <p:nvSpPr>
          <p:cNvPr id="36" name="TRANSITIONS">
            <a:extLst>
              <a:ext uri="{FF2B5EF4-FFF2-40B4-BE49-F238E27FC236}">
                <a16:creationId xmlns:a16="http://schemas.microsoft.com/office/drawing/2014/main" id="{3338340B-D195-4C34-BFF2-89D6D407FBE2}"/>
              </a:ext>
            </a:extLst>
          </p:cNvPr>
          <p:cNvSpPr/>
          <p:nvPr/>
        </p:nvSpPr>
        <p:spPr>
          <a:xfrm>
            <a:off x="0" y="3371814"/>
            <a:ext cx="12192000" cy="34501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50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7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37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75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375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7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37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xit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1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  <p:bldP spid="27" grpId="0" animBg="1"/>
      <p:bldP spid="29" grpId="0"/>
      <p:bldP spid="30" grpId="0"/>
      <p:bldP spid="2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A2B37"/>
            </a:gs>
            <a:gs pos="100000">
              <a:srgbClr val="0B2D39"/>
            </a:gs>
            <a:gs pos="46000">
              <a:srgbClr val="144E6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VIDIO CINEMAGIC">
            <a:extLst>
              <a:ext uri="{FF2B5EF4-FFF2-40B4-BE49-F238E27FC236}">
                <a16:creationId xmlns:a16="http://schemas.microsoft.com/office/drawing/2014/main" id="{B21B67EC-AD9D-4FB0-9D8B-F017BFD95187}"/>
              </a:ext>
            </a:extLst>
          </p:cNvPr>
          <p:cNvSpPr txBox="1"/>
          <p:nvPr/>
        </p:nvSpPr>
        <p:spPr>
          <a:xfrm>
            <a:off x="3939004" y="3167390"/>
            <a:ext cx="43140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800" spc="600">
                <a:solidFill>
                  <a:schemeClr val="bg1"/>
                </a:solidFill>
                <a:latin typeface="Raleway"/>
              </a:rPr>
              <a:t>PRIM ALGORITHM</a:t>
            </a:r>
            <a:endParaRPr lang="id-ID" sz="2800" spc="60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72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40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C554804-987F-3E58-4E00-084437E7C0C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4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4838AA60-D0BE-95B1-193C-291E69A4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423" y="-175805"/>
            <a:ext cx="12567022" cy="7224551"/>
          </a:xfrm>
          <a:prstGeom prst="rect">
            <a:avLst/>
          </a:prstGeom>
        </p:spPr>
      </p:pic>
      <p:cxnSp>
        <p:nvCxnSpPr>
          <p:cNvPr id="63" name="LINE">
            <a:extLst>
              <a:ext uri="{FF2B5EF4-FFF2-40B4-BE49-F238E27FC236}">
                <a16:creationId xmlns:a16="http://schemas.microsoft.com/office/drawing/2014/main" id="{3BFD9D05-6A5E-4DAD-93B2-D4928D295D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0900" y="236412"/>
            <a:ext cx="11004353" cy="5528244"/>
          </a:xfrm>
          <a:prstGeom prst="bentConnector3">
            <a:avLst>
              <a:gd name="adj1" fmla="val 99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FC3C177-A8A3-1BA9-E536-3D3B08A58188}"/>
              </a:ext>
            </a:extLst>
          </p:cNvPr>
          <p:cNvSpPr/>
          <p:nvPr/>
        </p:nvSpPr>
        <p:spPr>
          <a:xfrm>
            <a:off x="122903" y="-27709"/>
            <a:ext cx="12941933" cy="8451273"/>
          </a:xfrm>
          <a:prstGeom prst="rect">
            <a:avLst/>
          </a:prstGeom>
          <a:solidFill>
            <a:srgbClr val="000000">
              <a:alpha val="32157"/>
            </a:srgbClr>
          </a:solidFill>
          <a:ln>
            <a:solidFill>
              <a:srgbClr val="3689A6">
                <a:alpha val="25098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9595EA-3AE2-8D1B-5055-58E0879F98F0}"/>
              </a:ext>
            </a:extLst>
          </p:cNvPr>
          <p:cNvSpPr/>
          <p:nvPr/>
        </p:nvSpPr>
        <p:spPr>
          <a:xfrm>
            <a:off x="-29497" y="-180109"/>
            <a:ext cx="12941933" cy="8451273"/>
          </a:xfrm>
          <a:prstGeom prst="rect">
            <a:avLst/>
          </a:prstGeom>
          <a:solidFill>
            <a:srgbClr val="000000">
              <a:alpha val="32157"/>
            </a:srgbClr>
          </a:solidFill>
          <a:ln>
            <a:solidFill>
              <a:srgbClr val="3689A6">
                <a:alpha val="25098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TEXT DESCRIPTIONS 1">
            <a:extLst>
              <a:ext uri="{FF2B5EF4-FFF2-40B4-BE49-F238E27FC236}">
                <a16:creationId xmlns:a16="http://schemas.microsoft.com/office/drawing/2014/main" id="{3EDBCD01-9122-419E-B862-A5B4787B90BB}"/>
              </a:ext>
            </a:extLst>
          </p:cNvPr>
          <p:cNvSpPr txBox="1"/>
          <p:nvPr/>
        </p:nvSpPr>
        <p:spPr>
          <a:xfrm>
            <a:off x="6552200" y="1156231"/>
            <a:ext cx="471702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rgbClr val="FFFFFF"/>
                </a:solidFill>
                <a:latin typeface="Raleway"/>
                <a:ea typeface="+mn-lt"/>
                <a:cs typeface="+mn-lt"/>
              </a:rPr>
              <a:t>Prim's algorithm finds the minimum spanning tree (MST) of a weighted undirected graph by greedily adding the shortest edges.</a:t>
            </a:r>
            <a:endParaRPr lang="en-US"/>
          </a:p>
          <a:p>
            <a:endParaRPr lang="en-US" sz="160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pic>
        <p:nvPicPr>
          <p:cNvPr id="49" name="SHAPE LAYER">
            <a:extLst>
              <a:ext uri="{FF2B5EF4-FFF2-40B4-BE49-F238E27FC236}">
                <a16:creationId xmlns:a16="http://schemas.microsoft.com/office/drawing/2014/main" id="{37334470-7515-4FEE-9F2D-6CEB64A50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1" y="-20772"/>
            <a:ext cx="4560408" cy="6932112"/>
          </a:xfrm>
          <a:prstGeom prst="rect">
            <a:avLst/>
          </a:prstGeom>
        </p:spPr>
      </p:pic>
      <p:pic>
        <p:nvPicPr>
          <p:cNvPr id="56" name="SHAPE LAYER">
            <a:extLst>
              <a:ext uri="{FF2B5EF4-FFF2-40B4-BE49-F238E27FC236}">
                <a16:creationId xmlns:a16="http://schemas.microsoft.com/office/drawing/2014/main" id="{5882CB84-0311-4890-B6A9-F61CA93D7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97" y="94"/>
            <a:ext cx="5599584" cy="6905901"/>
          </a:xfrm>
          <a:prstGeom prst="rect">
            <a:avLst/>
          </a:prstGeom>
        </p:spPr>
      </p:pic>
      <p:pic>
        <p:nvPicPr>
          <p:cNvPr id="3" name="SHAPE LAYER">
            <a:extLst>
              <a:ext uri="{FF2B5EF4-FFF2-40B4-BE49-F238E27FC236}">
                <a16:creationId xmlns:a16="http://schemas.microsoft.com/office/drawing/2014/main" id="{2792496B-337E-4529-8BF9-DB888A108D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64" y="-20771"/>
            <a:ext cx="1820635" cy="4370790"/>
          </a:xfrm>
          <a:prstGeom prst="rect">
            <a:avLst/>
          </a:prstGeom>
        </p:spPr>
      </p:pic>
      <p:pic>
        <p:nvPicPr>
          <p:cNvPr id="73" name="LINE">
            <a:extLst>
              <a:ext uri="{FF2B5EF4-FFF2-40B4-BE49-F238E27FC236}">
                <a16:creationId xmlns:a16="http://schemas.microsoft.com/office/drawing/2014/main" id="{DEE7B11D-5CA1-4650-841C-F70A32EF35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208" y="5923565"/>
            <a:ext cx="938440" cy="64719"/>
          </a:xfrm>
          <a:prstGeom prst="rect">
            <a:avLst/>
          </a:prstGeom>
        </p:spPr>
      </p:pic>
      <p:sp>
        <p:nvSpPr>
          <p:cNvPr id="75" name="CIRCLE">
            <a:extLst>
              <a:ext uri="{FF2B5EF4-FFF2-40B4-BE49-F238E27FC236}">
                <a16:creationId xmlns:a16="http://schemas.microsoft.com/office/drawing/2014/main" id="{7001CFE8-2F19-46F2-9D98-3A13847FC169}"/>
              </a:ext>
            </a:extLst>
          </p:cNvPr>
          <p:cNvSpPr/>
          <p:nvPr/>
        </p:nvSpPr>
        <p:spPr>
          <a:xfrm>
            <a:off x="11024509" y="6611350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CIRCLE">
            <a:extLst>
              <a:ext uri="{FF2B5EF4-FFF2-40B4-BE49-F238E27FC236}">
                <a16:creationId xmlns:a16="http://schemas.microsoft.com/office/drawing/2014/main" id="{C8162658-3F92-4116-9858-26DA95AB1BEC}"/>
              </a:ext>
            </a:extLst>
          </p:cNvPr>
          <p:cNvSpPr/>
          <p:nvPr/>
        </p:nvSpPr>
        <p:spPr>
          <a:xfrm>
            <a:off x="11270635" y="6611350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CIRCLE">
            <a:extLst>
              <a:ext uri="{FF2B5EF4-FFF2-40B4-BE49-F238E27FC236}">
                <a16:creationId xmlns:a16="http://schemas.microsoft.com/office/drawing/2014/main" id="{20B481BE-A5A3-462A-ABDA-5B7B77C8DAE9}"/>
              </a:ext>
            </a:extLst>
          </p:cNvPr>
          <p:cNvSpPr/>
          <p:nvPr/>
        </p:nvSpPr>
        <p:spPr>
          <a:xfrm>
            <a:off x="11472460" y="6611350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1" name="SHAPE LAYER">
            <a:extLst>
              <a:ext uri="{FF2B5EF4-FFF2-40B4-BE49-F238E27FC236}">
                <a16:creationId xmlns:a16="http://schemas.microsoft.com/office/drawing/2014/main" id="{0C7DA0DA-605D-451A-A387-2D9751675C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392"/>
            <a:ext cx="4934099" cy="2383538"/>
          </a:xfrm>
          <a:prstGeom prst="rect">
            <a:avLst/>
          </a:prstGeom>
        </p:spPr>
      </p:pic>
      <p:sp>
        <p:nvSpPr>
          <p:cNvPr id="57" name="LIST OF">
            <a:extLst>
              <a:ext uri="{FF2B5EF4-FFF2-40B4-BE49-F238E27FC236}">
                <a16:creationId xmlns:a16="http://schemas.microsoft.com/office/drawing/2014/main" id="{71053F91-A8DF-4368-A785-2DEFA4FDD9C1}"/>
              </a:ext>
            </a:extLst>
          </p:cNvPr>
          <p:cNvSpPr txBox="1"/>
          <p:nvPr/>
        </p:nvSpPr>
        <p:spPr>
          <a:xfrm>
            <a:off x="191444" y="2328934"/>
            <a:ext cx="3740126" cy="15696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800" b="1" spc="-300">
                <a:solidFill>
                  <a:schemeClr val="bg1"/>
                </a:solidFill>
                <a:latin typeface="Raleway"/>
              </a:rPr>
              <a:t>PRIM'S</a:t>
            </a:r>
            <a:endParaRPr lang="id-ID" sz="4800" b="1" spc="-300">
              <a:solidFill>
                <a:schemeClr val="bg1"/>
              </a:solidFill>
              <a:latin typeface="Raleway"/>
            </a:endParaRPr>
          </a:p>
          <a:p>
            <a:r>
              <a:rPr lang="en-US" sz="4800" b="1" spc="-300">
                <a:solidFill>
                  <a:schemeClr val="bg1"/>
                </a:solidFill>
                <a:latin typeface="Raleway"/>
              </a:rPr>
              <a:t>ALGORITHM?</a:t>
            </a:r>
            <a:endParaRPr lang="id-ID" sz="4800" b="1" spc="-300">
              <a:solidFill>
                <a:schemeClr val="bg1"/>
              </a:solidFill>
              <a:latin typeface="Raleway"/>
            </a:endParaRPr>
          </a:p>
        </p:txBody>
      </p:sp>
      <p:pic>
        <p:nvPicPr>
          <p:cNvPr id="34" name="SHAPE LAYER">
            <a:extLst>
              <a:ext uri="{FF2B5EF4-FFF2-40B4-BE49-F238E27FC236}">
                <a16:creationId xmlns:a16="http://schemas.microsoft.com/office/drawing/2014/main" id="{CDC131E9-80C5-4BA9-8891-C66E80000E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742" y="3337560"/>
            <a:ext cx="401270" cy="429932"/>
          </a:xfrm>
          <a:prstGeom prst="rect">
            <a:avLst/>
          </a:prstGeom>
        </p:spPr>
      </p:pic>
      <p:pic>
        <p:nvPicPr>
          <p:cNvPr id="39" name="LINE">
            <a:extLst>
              <a:ext uri="{FF2B5EF4-FFF2-40B4-BE49-F238E27FC236}">
                <a16:creationId xmlns:a16="http://schemas.microsoft.com/office/drawing/2014/main" id="{6B195B89-F383-4ECF-8160-7E71724FEC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02594" y="5829971"/>
            <a:ext cx="835785" cy="421289"/>
          </a:xfrm>
          <a:prstGeom prst="rect">
            <a:avLst/>
          </a:prstGeom>
        </p:spPr>
      </p:pic>
      <p:pic>
        <p:nvPicPr>
          <p:cNvPr id="40" name="LINE">
            <a:extLst>
              <a:ext uri="{FF2B5EF4-FFF2-40B4-BE49-F238E27FC236}">
                <a16:creationId xmlns:a16="http://schemas.microsoft.com/office/drawing/2014/main" id="{E3955F59-73DB-49ED-87A0-6FA4BDC698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67" y="305552"/>
            <a:ext cx="1559844" cy="786261"/>
          </a:xfrm>
          <a:prstGeom prst="rect">
            <a:avLst/>
          </a:prstGeom>
        </p:spPr>
      </p:pic>
      <p:sp>
        <p:nvSpPr>
          <p:cNvPr id="43" name="NUMBER 1">
            <a:extLst>
              <a:ext uri="{FF2B5EF4-FFF2-40B4-BE49-F238E27FC236}">
                <a16:creationId xmlns:a16="http://schemas.microsoft.com/office/drawing/2014/main" id="{5FB6AF90-C4EE-4B43-8CF6-BD5C6FD6B666}"/>
              </a:ext>
            </a:extLst>
          </p:cNvPr>
          <p:cNvSpPr txBox="1"/>
          <p:nvPr/>
        </p:nvSpPr>
        <p:spPr>
          <a:xfrm>
            <a:off x="5561768" y="1001646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>
                <a:solidFill>
                  <a:schemeClr val="bg1"/>
                </a:solidFill>
                <a:latin typeface="Lato" panose="020F0502020204030203" pitchFamily="34" charset="0"/>
              </a:rPr>
              <a:t>1</a:t>
            </a:r>
          </a:p>
        </p:txBody>
      </p:sp>
      <p:sp>
        <p:nvSpPr>
          <p:cNvPr id="44" name="OUTLINE 1">
            <a:extLst>
              <a:ext uri="{FF2B5EF4-FFF2-40B4-BE49-F238E27FC236}">
                <a16:creationId xmlns:a16="http://schemas.microsoft.com/office/drawing/2014/main" id="{EACCA8A6-0184-4B2B-A7A7-1733A6C763B9}"/>
              </a:ext>
            </a:extLst>
          </p:cNvPr>
          <p:cNvSpPr/>
          <p:nvPr/>
        </p:nvSpPr>
        <p:spPr>
          <a:xfrm>
            <a:off x="6244704" y="1097643"/>
            <a:ext cx="4949360" cy="97783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NUMBER 2">
            <a:extLst>
              <a:ext uri="{FF2B5EF4-FFF2-40B4-BE49-F238E27FC236}">
                <a16:creationId xmlns:a16="http://schemas.microsoft.com/office/drawing/2014/main" id="{7F277EB0-32BE-48AE-90A1-F6F4F26FD7AD}"/>
              </a:ext>
            </a:extLst>
          </p:cNvPr>
          <p:cNvSpPr txBox="1"/>
          <p:nvPr/>
        </p:nvSpPr>
        <p:spPr>
          <a:xfrm>
            <a:off x="5561768" y="2439090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>
                <a:solidFill>
                  <a:schemeClr val="bg1"/>
                </a:solidFill>
                <a:latin typeface="Lato" panose="020F0502020204030203" pitchFamily="34" charset="0"/>
              </a:rPr>
              <a:t>2</a:t>
            </a:r>
          </a:p>
        </p:txBody>
      </p:sp>
      <p:sp>
        <p:nvSpPr>
          <p:cNvPr id="78" name="OUTLINE 2">
            <a:extLst>
              <a:ext uri="{FF2B5EF4-FFF2-40B4-BE49-F238E27FC236}">
                <a16:creationId xmlns:a16="http://schemas.microsoft.com/office/drawing/2014/main" id="{71771C15-6B43-4261-94B2-AECBF3C8A161}"/>
              </a:ext>
            </a:extLst>
          </p:cNvPr>
          <p:cNvSpPr/>
          <p:nvPr/>
        </p:nvSpPr>
        <p:spPr>
          <a:xfrm>
            <a:off x="6352944" y="2641874"/>
            <a:ext cx="4834807" cy="84896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9" name="TEXT DESCRIPTIONS 2">
            <a:extLst>
              <a:ext uri="{FF2B5EF4-FFF2-40B4-BE49-F238E27FC236}">
                <a16:creationId xmlns:a16="http://schemas.microsoft.com/office/drawing/2014/main" id="{7EA40BD8-DD54-41B0-8359-01A4A1FEB2E3}"/>
              </a:ext>
            </a:extLst>
          </p:cNvPr>
          <p:cNvSpPr txBox="1"/>
          <p:nvPr/>
        </p:nvSpPr>
        <p:spPr>
          <a:xfrm>
            <a:off x="6551114" y="2641623"/>
            <a:ext cx="465286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rgbClr val="FFFFFF"/>
                </a:solidFill>
                <a:latin typeface="Raleway"/>
                <a:ea typeface="+mn-lt"/>
                <a:cs typeface="+mn-lt"/>
              </a:rPr>
              <a:t>The algorithm selects the minimum-weight edge at each step to connect explored and frontier vertices, gradually expanding the MST.</a:t>
            </a:r>
            <a:endParaRPr lang="en-US"/>
          </a:p>
          <a:p>
            <a:endParaRPr lang="en-US" sz="1600">
              <a:solidFill>
                <a:schemeClr val="bg1"/>
              </a:solidFill>
              <a:latin typeface="Raleway"/>
            </a:endParaRPr>
          </a:p>
        </p:txBody>
      </p:sp>
      <p:sp>
        <p:nvSpPr>
          <p:cNvPr id="80" name="NUMBER 3">
            <a:extLst>
              <a:ext uri="{FF2B5EF4-FFF2-40B4-BE49-F238E27FC236}">
                <a16:creationId xmlns:a16="http://schemas.microsoft.com/office/drawing/2014/main" id="{0CF20147-6926-4722-A3D0-646554026078}"/>
              </a:ext>
            </a:extLst>
          </p:cNvPr>
          <p:cNvSpPr txBox="1"/>
          <p:nvPr/>
        </p:nvSpPr>
        <p:spPr>
          <a:xfrm>
            <a:off x="5561768" y="4133585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>
                <a:solidFill>
                  <a:schemeClr val="bg1"/>
                </a:solidFill>
                <a:latin typeface="Lato" panose="020F0502020204030203" pitchFamily="34" charset="0"/>
              </a:rPr>
              <a:t>3</a:t>
            </a:r>
          </a:p>
        </p:txBody>
      </p:sp>
      <p:sp>
        <p:nvSpPr>
          <p:cNvPr id="81" name="OUTLINE 3">
            <a:extLst>
              <a:ext uri="{FF2B5EF4-FFF2-40B4-BE49-F238E27FC236}">
                <a16:creationId xmlns:a16="http://schemas.microsoft.com/office/drawing/2014/main" id="{9C6E20D8-C3E7-4507-8251-C776F24C4C8D}"/>
              </a:ext>
            </a:extLst>
          </p:cNvPr>
          <p:cNvSpPr/>
          <p:nvPr/>
        </p:nvSpPr>
        <p:spPr>
          <a:xfrm>
            <a:off x="6352401" y="4044882"/>
            <a:ext cx="4849308" cy="124225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TEXT DESCRIPTIONS 3">
            <a:extLst>
              <a:ext uri="{FF2B5EF4-FFF2-40B4-BE49-F238E27FC236}">
                <a16:creationId xmlns:a16="http://schemas.microsoft.com/office/drawing/2014/main" id="{72D10F99-1B03-49A6-B3CC-DC6B044719C2}"/>
              </a:ext>
            </a:extLst>
          </p:cNvPr>
          <p:cNvSpPr txBox="1"/>
          <p:nvPr/>
        </p:nvSpPr>
        <p:spPr>
          <a:xfrm>
            <a:off x="6551114" y="4135229"/>
            <a:ext cx="4510925" cy="13309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rgbClr val="FFFFFF"/>
                </a:solidFill>
                <a:latin typeface="Raleway"/>
                <a:ea typeface="+mn-lt"/>
                <a:cs typeface="+mn-lt"/>
              </a:rPr>
              <a:t>Prim's algorithm guarantees the construction of an MST and has a time complexity of O(V^2) or O(E log(V)), depending on the implementation.</a:t>
            </a:r>
            <a:endParaRPr lang="en-US"/>
          </a:p>
          <a:p>
            <a:endParaRPr lang="en-US" sz="160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cxnSp>
        <p:nvCxnSpPr>
          <p:cNvPr id="41" name="LINE">
            <a:extLst>
              <a:ext uri="{FF2B5EF4-FFF2-40B4-BE49-F238E27FC236}">
                <a16:creationId xmlns:a16="http://schemas.microsoft.com/office/drawing/2014/main" id="{C36BA91D-C632-4FAB-945E-7E4326629A2A}"/>
              </a:ext>
            </a:extLst>
          </p:cNvPr>
          <p:cNvCxnSpPr>
            <a:cxnSpLocks/>
          </p:cNvCxnSpPr>
          <p:nvPr/>
        </p:nvCxnSpPr>
        <p:spPr>
          <a:xfrm>
            <a:off x="569410" y="6653022"/>
            <a:ext cx="1024648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44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75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375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75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375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repeatCount="indefinite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75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375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3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repeatCount="3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repeatCount="3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repeatCount="3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xit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57" grpId="0"/>
      <p:bldP spid="43" grpId="0"/>
      <p:bldP spid="44" grpId="0" animBg="1"/>
      <p:bldP spid="74" grpId="0"/>
      <p:bldP spid="78" grpId="0" animBg="1"/>
      <p:bldP spid="79" grpId="0"/>
      <p:bldP spid="80" grpId="0"/>
      <p:bldP spid="81" grpId="0" animBg="1"/>
      <p:bldP spid="8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Brace 3">
            <a:extLst>
              <a:ext uri="{FF2B5EF4-FFF2-40B4-BE49-F238E27FC236}">
                <a16:creationId xmlns:a16="http://schemas.microsoft.com/office/drawing/2014/main" id="{B8B3069C-9865-DD8A-5DF0-283B9D1B4B69}"/>
              </a:ext>
            </a:extLst>
          </p:cNvPr>
          <p:cNvSpPr/>
          <p:nvPr/>
        </p:nvSpPr>
        <p:spPr>
          <a:xfrm>
            <a:off x="6511353" y="514819"/>
            <a:ext cx="153990" cy="877698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AD50610-57F8-B80C-FAE6-32EAE1EDB6DD}"/>
              </a:ext>
            </a:extLst>
          </p:cNvPr>
          <p:cNvSpPr/>
          <p:nvPr/>
        </p:nvSpPr>
        <p:spPr>
          <a:xfrm>
            <a:off x="6511353" y="1862139"/>
            <a:ext cx="153990" cy="4510272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2AB1E5-71E7-E037-0031-7C99E23A178F}"/>
              </a:ext>
            </a:extLst>
          </p:cNvPr>
          <p:cNvSpPr/>
          <p:nvPr/>
        </p:nvSpPr>
        <p:spPr>
          <a:xfrm>
            <a:off x="6889748" y="820248"/>
            <a:ext cx="5143502" cy="265111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Calibri"/>
              </a:rPr>
              <a:t>Global variables declaration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23C2BC-C67F-9261-09B7-A8A0CB5CE9CC}"/>
              </a:ext>
            </a:extLst>
          </p:cNvPr>
          <p:cNvSpPr/>
          <p:nvPr/>
        </p:nvSpPr>
        <p:spPr>
          <a:xfrm>
            <a:off x="6800101" y="3782079"/>
            <a:ext cx="5143502" cy="677861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Finds the index of the vertex with the minimum edge weight among the unvisited vertices.</a:t>
            </a:r>
            <a:endParaRPr lang="en-US"/>
          </a:p>
        </p:txBody>
      </p:sp>
      <p:pic>
        <p:nvPicPr>
          <p:cNvPr id="2" name="Picture 6" descr="Text&#10;&#10;Description automatically generated">
            <a:extLst>
              <a:ext uri="{FF2B5EF4-FFF2-40B4-BE49-F238E27FC236}">
                <a16:creationId xmlns:a16="http://schemas.microsoft.com/office/drawing/2014/main" id="{A9192DDB-2FC0-4934-1CF6-CD89F9F58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18" y="316640"/>
            <a:ext cx="5783729" cy="622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69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Brace 5">
            <a:extLst>
              <a:ext uri="{FF2B5EF4-FFF2-40B4-BE49-F238E27FC236}">
                <a16:creationId xmlns:a16="http://schemas.microsoft.com/office/drawing/2014/main" id="{CAD50610-57F8-B80C-FAE6-32EAE1EDB6DD}"/>
              </a:ext>
            </a:extLst>
          </p:cNvPr>
          <p:cNvSpPr/>
          <p:nvPr/>
        </p:nvSpPr>
        <p:spPr>
          <a:xfrm>
            <a:off x="6511353" y="1862139"/>
            <a:ext cx="131579" cy="2904096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23C2BC-C67F-9261-09B7-A8A0CB5CE9CC}"/>
              </a:ext>
            </a:extLst>
          </p:cNvPr>
          <p:cNvSpPr/>
          <p:nvPr/>
        </p:nvSpPr>
        <p:spPr>
          <a:xfrm>
            <a:off x="6815042" y="2975255"/>
            <a:ext cx="5143502" cy="677861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Calculates the total weight of the minimum spanning tree (MST) based on the selected parent vertices.</a:t>
            </a:r>
            <a:endParaRPr lang="en-US"/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15A69BE2-6041-4BB8-1A92-BEC02C81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9" y="1745494"/>
            <a:ext cx="6224494" cy="314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7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A2B37"/>
            </a:gs>
            <a:gs pos="100000">
              <a:srgbClr val="0B2D39"/>
            </a:gs>
            <a:gs pos="46000">
              <a:srgbClr val="144E6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TEXT">
            <a:extLst>
              <a:ext uri="{FF2B5EF4-FFF2-40B4-BE49-F238E27FC236}">
                <a16:creationId xmlns:a16="http://schemas.microsoft.com/office/drawing/2014/main" id="{99407124-022B-4BCF-9B46-46855C268EE6}"/>
              </a:ext>
            </a:extLst>
          </p:cNvPr>
          <p:cNvGrpSpPr/>
          <p:nvPr/>
        </p:nvGrpSpPr>
        <p:grpSpPr>
          <a:xfrm>
            <a:off x="2573069" y="2473052"/>
            <a:ext cx="7072770" cy="2372600"/>
            <a:chOff x="2559622" y="3051275"/>
            <a:chExt cx="7072770" cy="2372600"/>
          </a:xfrm>
        </p:grpSpPr>
        <p:sp>
          <p:nvSpPr>
            <p:cNvPr id="3" name="MODERN CORPORATE">
              <a:extLst>
                <a:ext uri="{FF2B5EF4-FFF2-40B4-BE49-F238E27FC236}">
                  <a16:creationId xmlns:a16="http://schemas.microsoft.com/office/drawing/2014/main" id="{B21B67EC-AD9D-4FB0-9D8B-F017BFD95187}"/>
                </a:ext>
              </a:extLst>
            </p:cNvPr>
            <p:cNvSpPr txBox="1"/>
            <p:nvPr/>
          </p:nvSpPr>
          <p:spPr>
            <a:xfrm>
              <a:off x="4354990" y="3051275"/>
              <a:ext cx="34820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pc="600">
                  <a:solidFill>
                    <a:schemeClr val="bg1"/>
                  </a:solidFill>
                  <a:latin typeface="Raleway" panose="020B0003030101060003" pitchFamily="34" charset="0"/>
                </a:rPr>
                <a:t>KELOMPOK 21</a:t>
              </a:r>
              <a:endParaRPr lang="id-ID" sz="2800" b="1" spc="60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4" name="PRESENTATION">
              <a:extLst>
                <a:ext uri="{FF2B5EF4-FFF2-40B4-BE49-F238E27FC236}">
                  <a16:creationId xmlns:a16="http://schemas.microsoft.com/office/drawing/2014/main" id="{91F1A8BD-A121-46A3-8B19-892525C92FCE}"/>
                </a:ext>
              </a:extLst>
            </p:cNvPr>
            <p:cNvSpPr txBox="1"/>
            <p:nvPr/>
          </p:nvSpPr>
          <p:spPr>
            <a:xfrm>
              <a:off x="2559622" y="4408212"/>
              <a:ext cx="70727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000" spc="300">
                  <a:solidFill>
                    <a:schemeClr val="bg1"/>
                  </a:solidFill>
                  <a:latin typeface="Raleway" panose="020B0003030101060003" pitchFamily="34" charset="0"/>
                </a:rPr>
                <a:t>Sakti Cahaya Buana</a:t>
              </a:r>
              <a:r>
                <a:rPr lang="en-US" sz="2000" spc="300">
                  <a:solidFill>
                    <a:schemeClr val="bg1"/>
                  </a:solidFill>
                  <a:latin typeface="Raleway" panose="020B0003030101060003" pitchFamily="34" charset="0"/>
                </a:rPr>
                <a:t> (</a:t>
              </a:r>
              <a:r>
                <a:rPr lang="id-ID" sz="2000" spc="300">
                  <a:solidFill>
                    <a:schemeClr val="bg1"/>
                  </a:solidFill>
                  <a:latin typeface="Raleway" panose="020B0003030101060003" pitchFamily="34" charset="0"/>
                </a:rPr>
                <a:t>22/503237/TK/54974</a:t>
              </a:r>
              <a:r>
                <a:rPr lang="en-US" sz="2000" spc="300">
                  <a:solidFill>
                    <a:schemeClr val="bg1"/>
                  </a:solidFill>
                  <a:latin typeface="Raleway" panose="020B0003030101060003" pitchFamily="34" charset="0"/>
                </a:rPr>
                <a:t>)</a:t>
              </a:r>
            </a:p>
            <a:p>
              <a:pPr algn="ctr"/>
              <a:r>
                <a:rPr lang="en-US" sz="2000" spc="300">
                  <a:solidFill>
                    <a:schemeClr val="bg1"/>
                  </a:solidFill>
                  <a:latin typeface="Raleway" panose="020B0003030101060003" pitchFamily="34" charset="0"/>
                </a:rPr>
                <a:t>Deren Tanaphan (22/503261/TK/54976) </a:t>
              </a:r>
            </a:p>
            <a:p>
              <a:pPr algn="ctr"/>
              <a:r>
                <a:rPr lang="id-ID" sz="2000" spc="300">
                  <a:solidFill>
                    <a:schemeClr val="bg1"/>
                  </a:solidFill>
                  <a:latin typeface="Raleway" panose="020B0003030101060003" pitchFamily="34" charset="0"/>
                </a:rPr>
                <a:t>Sulaiman Fawwaz A</a:t>
              </a:r>
              <a:r>
                <a:rPr lang="en-US" sz="2000" spc="300">
                  <a:solidFill>
                    <a:schemeClr val="bg1"/>
                  </a:solidFill>
                  <a:latin typeface="Raleway" panose="020B0003030101060003" pitchFamily="34" charset="0"/>
                </a:rPr>
                <a:t>.K (22/493813/TK/54120)</a:t>
              </a:r>
              <a:endParaRPr lang="id-ID" sz="2000" spc="30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994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Brace 5">
            <a:extLst>
              <a:ext uri="{FF2B5EF4-FFF2-40B4-BE49-F238E27FC236}">
                <a16:creationId xmlns:a16="http://schemas.microsoft.com/office/drawing/2014/main" id="{CAD50610-57F8-B80C-FAE6-32EAE1EDB6DD}"/>
              </a:ext>
            </a:extLst>
          </p:cNvPr>
          <p:cNvSpPr/>
          <p:nvPr/>
        </p:nvSpPr>
        <p:spPr>
          <a:xfrm>
            <a:off x="4436513" y="153200"/>
            <a:ext cx="264782" cy="6591191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23C2BC-C67F-9261-09B7-A8A0CB5CE9CC}"/>
              </a:ext>
            </a:extLst>
          </p:cNvPr>
          <p:cNvSpPr/>
          <p:nvPr/>
        </p:nvSpPr>
        <p:spPr>
          <a:xfrm>
            <a:off x="4906413" y="3091369"/>
            <a:ext cx="5143502" cy="677861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Calculates the total weight of the minimum spanning tree (MST) based on the selected parent vertices.</a:t>
            </a:r>
            <a:endParaRPr lang="en-US"/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5B8EA6DA-AF92-D4A0-4A12-EE0FBA7E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08" y="117987"/>
            <a:ext cx="3712791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18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Brace 5">
            <a:extLst>
              <a:ext uri="{FF2B5EF4-FFF2-40B4-BE49-F238E27FC236}">
                <a16:creationId xmlns:a16="http://schemas.microsoft.com/office/drawing/2014/main" id="{CAD50610-57F8-B80C-FAE6-32EAE1EDB6DD}"/>
              </a:ext>
            </a:extLst>
          </p:cNvPr>
          <p:cNvSpPr/>
          <p:nvPr/>
        </p:nvSpPr>
        <p:spPr>
          <a:xfrm>
            <a:off x="6221770" y="1611886"/>
            <a:ext cx="308324" cy="3695592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23C2BC-C67F-9261-09B7-A8A0CB5CE9CC}"/>
              </a:ext>
            </a:extLst>
          </p:cNvPr>
          <p:cNvSpPr/>
          <p:nvPr/>
        </p:nvSpPr>
        <p:spPr>
          <a:xfrm>
            <a:off x="6727956" y="3047826"/>
            <a:ext cx="5143502" cy="677861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Entry point of the program that initializes the graph, calls the </a:t>
            </a:r>
            <a:r>
              <a:rPr lang="en-US" sz="16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prim()</a:t>
            </a: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 function, and outputs the weight of the MST.</a:t>
            </a:r>
            <a:endParaRPr lang="en-US"/>
          </a:p>
        </p:txBody>
      </p:sp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D7B607C-FEBF-3903-AAFC-DE33E944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64427"/>
            <a:ext cx="5326742" cy="39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31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23C2BC-C67F-9261-09B7-A8A0CB5CE9CC}"/>
              </a:ext>
            </a:extLst>
          </p:cNvPr>
          <p:cNvSpPr/>
          <p:nvPr/>
        </p:nvSpPr>
        <p:spPr>
          <a:xfrm>
            <a:off x="951271" y="1806854"/>
            <a:ext cx="5143502" cy="786718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This program will have the </a:t>
            </a:r>
            <a:r>
              <a:rPr lang="en-US" sz="1600" err="1">
                <a:solidFill>
                  <a:srgbClr val="000000"/>
                </a:solidFill>
                <a:ea typeface="+mn-lt"/>
                <a:cs typeface="+mn-lt"/>
              </a:rPr>
              <a:t>ouput</a:t>
            </a: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 MST (Minimum Spanning Tree), displaying the total weight of the shortest or lightest path chosen.</a:t>
            </a:r>
            <a:endParaRPr lang="en-US"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289652-1E66-DE68-5206-5A86B92BF141}"/>
              </a:ext>
            </a:extLst>
          </p:cNvPr>
          <p:cNvSpPr txBox="1"/>
          <p:nvPr/>
        </p:nvSpPr>
        <p:spPr>
          <a:xfrm>
            <a:off x="951271" y="52251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 dirty="0">
                <a:solidFill>
                  <a:srgbClr val="FFFFFF"/>
                </a:solidFill>
                <a:latin typeface="Raleway"/>
              </a:rPr>
              <a:t>Output;</a:t>
            </a:r>
            <a:r>
              <a:rPr lang="en-US" sz="5400" dirty="0">
                <a:solidFill>
                  <a:srgbClr val="FFFFFF"/>
                </a:solidFill>
                <a:latin typeface="Raleway"/>
              </a:rPr>
              <a:t>​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82071CD-558A-8F93-B98A-AFECF5A79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93" y="3079524"/>
            <a:ext cx="10287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03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0A5610-20FC-A068-0468-88D4A8BEB2A6}"/>
              </a:ext>
            </a:extLst>
          </p:cNvPr>
          <p:cNvSpPr txBox="1"/>
          <p:nvPr/>
        </p:nvSpPr>
        <p:spPr>
          <a:xfrm>
            <a:off x="189271" y="135164"/>
            <a:ext cx="507488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Raleway"/>
              </a:rPr>
              <a:t>Algorithm Comparation;</a:t>
            </a:r>
            <a:r>
              <a:rPr lang="en-US" sz="4000" dirty="0">
                <a:solidFill>
                  <a:srgbClr val="FFFFFF"/>
                </a:solidFill>
                <a:latin typeface="Raleway"/>
              </a:rPr>
              <a:t>​</a:t>
            </a:r>
            <a:endParaRPr lang="en-US" sz="12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CAF6DF3-08C0-D209-BB5A-B3602470B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512780"/>
              </p:ext>
            </p:extLst>
          </p:nvPr>
        </p:nvGraphicFramePr>
        <p:xfrm>
          <a:off x="2032000" y="1926166"/>
          <a:ext cx="8127999" cy="3947160"/>
        </p:xfrm>
        <a:graphic>
          <a:graphicData uri="http://schemas.openxmlformats.org/drawingml/2006/table">
            <a:tbl>
              <a:tblPr firstRow="1" bandRow="1">
                <a:effectLst/>
                <a:tableStyleId>{3C2FFA5D-87B4-456A-9821-1D502468CF0F}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5758567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738626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13058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89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Kruskal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89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89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929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Algorithm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Greedy algorithm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Greedy Algorithm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84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Approach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Selects edges based on their weights and avoids cycles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Starts from an arbitrary vertex and adding the closest vertex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92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Graph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Works for connected and disconnected graphs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Works only for connected graph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554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Spanning Tree Growth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Grows the spanning tree by adding edges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Grows the spanning tree by adding vertices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99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Complexity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O(E log E) or O(E log V)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O(E log V) or O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(V</a:t>
                      </a:r>
                      <a:r>
                        <a:rPr lang="en-US" baseline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81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Average Execution Time (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5.4276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1.3988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510824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C74CCE-5792-851D-3AB3-9631ECCD0E22}"/>
              </a:ext>
            </a:extLst>
          </p:cNvPr>
          <p:cNvSpPr/>
          <p:nvPr/>
        </p:nvSpPr>
        <p:spPr>
          <a:xfrm>
            <a:off x="7213600" y="5949950"/>
            <a:ext cx="4622800" cy="2095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0000"/>
                </a:solidFill>
              </a:rPr>
              <a:t>The result is likely to be affected by the way of the algorithm’s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84000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6BC6CC7-FB25-B285-624E-46C8F5F027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985717"/>
              </p:ext>
            </p:extLst>
          </p:nvPr>
        </p:nvGraphicFramePr>
        <p:xfrm>
          <a:off x="2611437" y="1316037"/>
          <a:ext cx="6969126" cy="4225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88B1E3-541D-C972-D21B-236DB1EE4EE2}"/>
              </a:ext>
            </a:extLst>
          </p:cNvPr>
          <p:cNvSpPr txBox="1"/>
          <p:nvPr/>
        </p:nvSpPr>
        <p:spPr>
          <a:xfrm>
            <a:off x="189271" y="135164"/>
            <a:ext cx="507488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Raleway"/>
              </a:rPr>
              <a:t>Cont’d;</a:t>
            </a:r>
            <a:endParaRPr lang="en-US" sz="12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E15C70-4C2B-E104-B7EE-E77300F41809}"/>
              </a:ext>
            </a:extLst>
          </p:cNvPr>
          <p:cNvSpPr/>
          <p:nvPr/>
        </p:nvSpPr>
        <p:spPr>
          <a:xfrm>
            <a:off x="7213600" y="5949950"/>
            <a:ext cx="4622800" cy="2095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0000"/>
                </a:solidFill>
              </a:rPr>
              <a:t>The result is likely to be affected by the way of the algorithm’s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04865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LAYER">
            <a:extLst>
              <a:ext uri="{FF2B5EF4-FFF2-40B4-BE49-F238E27FC236}">
                <a16:creationId xmlns:a16="http://schemas.microsoft.com/office/drawing/2014/main" id="{37334470-7515-4FEE-9F2D-6CEB64A50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1" y="-20772"/>
            <a:ext cx="4560408" cy="693211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A7CA36C-D858-D1D5-D4F9-731A2D10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" y="-580788"/>
            <a:ext cx="12141199" cy="8084890"/>
          </a:xfrm>
          <a:prstGeom prst="rect">
            <a:avLst/>
          </a:prstGeom>
        </p:spPr>
      </p:pic>
      <p:pic>
        <p:nvPicPr>
          <p:cNvPr id="56" name="SHAPE LAYER">
            <a:extLst>
              <a:ext uri="{FF2B5EF4-FFF2-40B4-BE49-F238E27FC236}">
                <a16:creationId xmlns:a16="http://schemas.microsoft.com/office/drawing/2014/main" id="{5882CB84-0311-4890-B6A9-F61CA93D7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97" y="-94296"/>
            <a:ext cx="5599584" cy="6905901"/>
          </a:xfrm>
          <a:prstGeom prst="rect">
            <a:avLst/>
          </a:prstGeom>
        </p:spPr>
      </p:pic>
      <p:pic>
        <p:nvPicPr>
          <p:cNvPr id="3" name="SHAPE LAYER">
            <a:extLst>
              <a:ext uri="{FF2B5EF4-FFF2-40B4-BE49-F238E27FC236}">
                <a16:creationId xmlns:a16="http://schemas.microsoft.com/office/drawing/2014/main" id="{2792496B-337E-4529-8BF9-DB888A108D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64" y="-20771"/>
            <a:ext cx="1820635" cy="4370790"/>
          </a:xfrm>
          <a:prstGeom prst="rect">
            <a:avLst/>
          </a:prstGeom>
        </p:spPr>
      </p:pic>
      <p:cxnSp>
        <p:nvCxnSpPr>
          <p:cNvPr id="63" name="LINE">
            <a:extLst>
              <a:ext uri="{FF2B5EF4-FFF2-40B4-BE49-F238E27FC236}">
                <a16:creationId xmlns:a16="http://schemas.microsoft.com/office/drawing/2014/main" id="{3BFD9D05-6A5E-4DAD-93B2-D4928D295D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0900" y="236412"/>
            <a:ext cx="11004353" cy="5528244"/>
          </a:xfrm>
          <a:prstGeom prst="bentConnector3">
            <a:avLst>
              <a:gd name="adj1" fmla="val 99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LINE">
            <a:extLst>
              <a:ext uri="{FF2B5EF4-FFF2-40B4-BE49-F238E27FC236}">
                <a16:creationId xmlns:a16="http://schemas.microsoft.com/office/drawing/2014/main" id="{DEE7B11D-5CA1-4650-841C-F70A32EF35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208" y="6323613"/>
            <a:ext cx="938440" cy="64719"/>
          </a:xfrm>
          <a:prstGeom prst="rect">
            <a:avLst/>
          </a:prstGeom>
        </p:spPr>
      </p:pic>
      <p:sp>
        <p:nvSpPr>
          <p:cNvPr id="75" name="CIRCLE">
            <a:extLst>
              <a:ext uri="{FF2B5EF4-FFF2-40B4-BE49-F238E27FC236}">
                <a16:creationId xmlns:a16="http://schemas.microsoft.com/office/drawing/2014/main" id="{7001CFE8-2F19-46F2-9D98-3A13847FC169}"/>
              </a:ext>
            </a:extLst>
          </p:cNvPr>
          <p:cNvSpPr/>
          <p:nvPr/>
        </p:nvSpPr>
        <p:spPr>
          <a:xfrm>
            <a:off x="11024509" y="6611350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CIRCLE">
            <a:extLst>
              <a:ext uri="{FF2B5EF4-FFF2-40B4-BE49-F238E27FC236}">
                <a16:creationId xmlns:a16="http://schemas.microsoft.com/office/drawing/2014/main" id="{C8162658-3F92-4116-9858-26DA95AB1BEC}"/>
              </a:ext>
            </a:extLst>
          </p:cNvPr>
          <p:cNvSpPr/>
          <p:nvPr/>
        </p:nvSpPr>
        <p:spPr>
          <a:xfrm>
            <a:off x="11270635" y="6611350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" name="Picture 3" descr="A picture containing text, electronics&#10;&#10;Description automatically generated" hidden="1">
            <a:extLst>
              <a:ext uri="{FF2B5EF4-FFF2-40B4-BE49-F238E27FC236}">
                <a16:creationId xmlns:a16="http://schemas.microsoft.com/office/drawing/2014/main" id="{C052ABD4-D812-BB75-AC12-2A2A26A579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-620485"/>
            <a:ext cx="12279084" cy="8164285"/>
          </a:xfrm>
          <a:prstGeom prst="rect">
            <a:avLst/>
          </a:prstGeom>
        </p:spPr>
      </p:pic>
      <p:sp>
        <p:nvSpPr>
          <p:cNvPr id="77" name="CIRCLE">
            <a:extLst>
              <a:ext uri="{FF2B5EF4-FFF2-40B4-BE49-F238E27FC236}">
                <a16:creationId xmlns:a16="http://schemas.microsoft.com/office/drawing/2014/main" id="{20B481BE-A5A3-462A-ABDA-5B7B77C8DAE9}"/>
              </a:ext>
            </a:extLst>
          </p:cNvPr>
          <p:cNvSpPr/>
          <p:nvPr/>
        </p:nvSpPr>
        <p:spPr>
          <a:xfrm>
            <a:off x="11472460" y="6611350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1" name="SHAPE LAYER">
            <a:extLst>
              <a:ext uri="{FF2B5EF4-FFF2-40B4-BE49-F238E27FC236}">
                <a16:creationId xmlns:a16="http://schemas.microsoft.com/office/drawing/2014/main" id="{0C7DA0DA-605D-451A-A387-2D9751675C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392"/>
            <a:ext cx="4934099" cy="2383538"/>
          </a:xfrm>
          <a:prstGeom prst="rect">
            <a:avLst/>
          </a:prstGeom>
        </p:spPr>
      </p:pic>
      <p:sp>
        <p:nvSpPr>
          <p:cNvPr id="57" name="LIST OF">
            <a:extLst>
              <a:ext uri="{FF2B5EF4-FFF2-40B4-BE49-F238E27FC236}">
                <a16:creationId xmlns:a16="http://schemas.microsoft.com/office/drawing/2014/main" id="{71053F91-A8DF-4368-A785-2DEFA4FDD9C1}"/>
              </a:ext>
            </a:extLst>
          </p:cNvPr>
          <p:cNvSpPr txBox="1"/>
          <p:nvPr/>
        </p:nvSpPr>
        <p:spPr>
          <a:xfrm>
            <a:off x="512953" y="3401688"/>
            <a:ext cx="3387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5400" b="1" spc="-300" dirty="0">
                <a:solidFill>
                  <a:prstClr val="white"/>
                </a:solidFill>
                <a:latin typeface="Raleway" panose="020B0003030101060003" pitchFamily="34" charset="0"/>
              </a:rPr>
              <a:t>Repository</a:t>
            </a:r>
            <a:endParaRPr lang="id-ID" sz="5400" b="1" spc="-300" dirty="0">
              <a:solidFill>
                <a:prstClr val="white"/>
              </a:solidFill>
              <a:latin typeface="Raleway" panose="020B0003030101060003" pitchFamily="34" charset="0"/>
            </a:endParaRPr>
          </a:p>
        </p:txBody>
      </p:sp>
      <p:sp>
        <p:nvSpPr>
          <p:cNvPr id="58" name="SERVICES">
            <a:extLst>
              <a:ext uri="{FF2B5EF4-FFF2-40B4-BE49-F238E27FC236}">
                <a16:creationId xmlns:a16="http://schemas.microsoft.com/office/drawing/2014/main" id="{12248DAD-2481-44D1-8B81-578401499F7C}"/>
              </a:ext>
            </a:extLst>
          </p:cNvPr>
          <p:cNvSpPr txBox="1"/>
          <p:nvPr/>
        </p:nvSpPr>
        <p:spPr>
          <a:xfrm>
            <a:off x="621846" y="2517473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00" dirty="0">
                <a:solidFill>
                  <a:schemeClr val="bg1"/>
                </a:solidFill>
                <a:latin typeface="Raleway" panose="020B0003030101060003" pitchFamily="34" charset="0"/>
              </a:rPr>
              <a:t>GitHub</a:t>
            </a:r>
            <a:endParaRPr lang="id-ID" sz="2800" spc="1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852FF4E3-D372-4AAC-B711-3E7D0B0AB26A}"/>
              </a:ext>
            </a:extLst>
          </p:cNvPr>
          <p:cNvSpPr/>
          <p:nvPr/>
        </p:nvSpPr>
        <p:spPr>
          <a:xfrm>
            <a:off x="703403" y="3101433"/>
            <a:ext cx="3034976" cy="63844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rgbClr val="D68308">
                  <a:alpha val="73725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/>
          </a:p>
        </p:txBody>
      </p:sp>
      <p:pic>
        <p:nvPicPr>
          <p:cNvPr id="34" name="SHAPE LAYER">
            <a:extLst>
              <a:ext uri="{FF2B5EF4-FFF2-40B4-BE49-F238E27FC236}">
                <a16:creationId xmlns:a16="http://schemas.microsoft.com/office/drawing/2014/main" id="{CDC131E9-80C5-4BA9-8891-C66E80000E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742" y="3337560"/>
            <a:ext cx="401270" cy="429932"/>
          </a:xfrm>
          <a:prstGeom prst="rect">
            <a:avLst/>
          </a:prstGeom>
        </p:spPr>
      </p:pic>
      <p:pic>
        <p:nvPicPr>
          <p:cNvPr id="39" name="LINE">
            <a:extLst>
              <a:ext uri="{FF2B5EF4-FFF2-40B4-BE49-F238E27FC236}">
                <a16:creationId xmlns:a16="http://schemas.microsoft.com/office/drawing/2014/main" id="{6B195B89-F383-4ECF-8160-7E71724FEC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02594" y="5829971"/>
            <a:ext cx="835785" cy="421289"/>
          </a:xfrm>
          <a:prstGeom prst="rect">
            <a:avLst/>
          </a:prstGeom>
        </p:spPr>
      </p:pic>
      <p:pic>
        <p:nvPicPr>
          <p:cNvPr id="40" name="LINE">
            <a:extLst>
              <a:ext uri="{FF2B5EF4-FFF2-40B4-BE49-F238E27FC236}">
                <a16:creationId xmlns:a16="http://schemas.microsoft.com/office/drawing/2014/main" id="{E3955F59-73DB-49ED-87A0-6FA4BDC698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67" y="305552"/>
            <a:ext cx="1559844" cy="786261"/>
          </a:xfrm>
          <a:prstGeom prst="rect">
            <a:avLst/>
          </a:prstGeom>
        </p:spPr>
      </p:pic>
      <p:cxnSp>
        <p:nvCxnSpPr>
          <p:cNvPr id="41" name="LINE">
            <a:extLst>
              <a:ext uri="{FF2B5EF4-FFF2-40B4-BE49-F238E27FC236}">
                <a16:creationId xmlns:a16="http://schemas.microsoft.com/office/drawing/2014/main" id="{C36BA91D-C632-4FAB-945E-7E4326629A2A}"/>
              </a:ext>
            </a:extLst>
          </p:cNvPr>
          <p:cNvCxnSpPr>
            <a:cxnSpLocks/>
          </p:cNvCxnSpPr>
          <p:nvPr/>
        </p:nvCxnSpPr>
        <p:spPr>
          <a:xfrm>
            <a:off x="569410" y="6653022"/>
            <a:ext cx="1024648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6ABE649-CB54-534F-2E68-CBEDF2AD3B4D}"/>
              </a:ext>
            </a:extLst>
          </p:cNvPr>
          <p:cNvGrpSpPr/>
          <p:nvPr/>
        </p:nvGrpSpPr>
        <p:grpSpPr>
          <a:xfrm>
            <a:off x="5605055" y="2672770"/>
            <a:ext cx="6073854" cy="998874"/>
            <a:chOff x="5289793" y="992102"/>
            <a:chExt cx="6073854" cy="998874"/>
          </a:xfrm>
        </p:grpSpPr>
        <p:sp>
          <p:nvSpPr>
            <p:cNvPr id="44" name="OUTLINE 1">
              <a:extLst>
                <a:ext uri="{FF2B5EF4-FFF2-40B4-BE49-F238E27FC236}">
                  <a16:creationId xmlns:a16="http://schemas.microsoft.com/office/drawing/2014/main" id="{EACCA8A6-0184-4B2B-A7A7-1733A6C763B9}"/>
                </a:ext>
              </a:extLst>
            </p:cNvPr>
            <p:cNvSpPr/>
            <p:nvPr/>
          </p:nvSpPr>
          <p:spPr>
            <a:xfrm>
              <a:off x="6352400" y="1175636"/>
              <a:ext cx="5011247" cy="81534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5" name="TEXT DESCRIPTIONS 1">
              <a:extLst>
                <a:ext uri="{FF2B5EF4-FFF2-40B4-BE49-F238E27FC236}">
                  <a16:creationId xmlns:a16="http://schemas.microsoft.com/office/drawing/2014/main" id="{3EDBCD01-9122-419E-B862-A5B4787B90BB}"/>
                </a:ext>
              </a:extLst>
            </p:cNvPr>
            <p:cNvSpPr txBox="1"/>
            <p:nvPr/>
          </p:nvSpPr>
          <p:spPr>
            <a:xfrm>
              <a:off x="6551114" y="1288716"/>
              <a:ext cx="47195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dirty="0">
                  <a:latin typeface="OCR A Extended" panose="02010509020102010303" pitchFamily="50" charset="0"/>
                </a:rPr>
                <a:t>https://github.com/deren21/Kruskal-and-Prim-Algorithm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A36E0EF-256F-E3BB-0944-BAEEE08B2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793" y="992102"/>
              <a:ext cx="979290" cy="979290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95B24F0E-81E8-EAE3-375F-A3A75C3536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47031" y="3677796"/>
            <a:ext cx="3257130" cy="309184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1927CD-EFAE-9D7E-37EB-DE1ABE2523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624" y="4621131"/>
            <a:ext cx="1437089" cy="143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1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indefinite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75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375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75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375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375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xit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57" grpId="0"/>
      <p:bldP spid="58" grpId="0"/>
      <p:bldP spid="5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A2B37"/>
            </a:gs>
            <a:gs pos="100000">
              <a:srgbClr val="0B2D39"/>
            </a:gs>
            <a:gs pos="46000">
              <a:srgbClr val="144E6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LAYER">
            <a:extLst>
              <a:ext uri="{FF2B5EF4-FFF2-40B4-BE49-F238E27FC236}">
                <a16:creationId xmlns:a16="http://schemas.microsoft.com/office/drawing/2014/main" id="{A638A8E7-06FA-4302-87C5-155D7E56E3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4151397" y="3075057"/>
            <a:ext cx="38892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pc="600" dirty="0">
                <a:solidFill>
                  <a:prstClr val="white"/>
                </a:solidFill>
                <a:latin typeface="Raleway" panose="020B0003030101060003" pitchFamily="34" charset="0"/>
              </a:rPr>
              <a:t>THANK YOU</a:t>
            </a:r>
            <a:endParaRPr lang="id-ID" sz="4000" dirty="0"/>
          </a:p>
        </p:txBody>
      </p:sp>
    </p:spTree>
    <p:extLst>
      <p:ext uri="{BB962C8B-B14F-4D97-AF65-F5344CB8AC3E}">
        <p14:creationId xmlns:p14="http://schemas.microsoft.com/office/powerpoint/2010/main" val="1138765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53FD2B3-CD2F-8099-82BE-6A01D6B41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2" name="SHAPE LAYER">
            <a:extLst>
              <a:ext uri="{FF2B5EF4-FFF2-40B4-BE49-F238E27FC236}">
                <a16:creationId xmlns:a16="http://schemas.microsoft.com/office/drawing/2014/main" id="{B3E470C1-6D4E-477B-BAE5-B757927C0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16" y="80044"/>
            <a:ext cx="12202074" cy="6866446"/>
          </a:xfrm>
          <a:prstGeom prst="rect">
            <a:avLst/>
          </a:prstGeom>
        </p:spPr>
      </p:pic>
      <p:pic>
        <p:nvPicPr>
          <p:cNvPr id="49" name="SHAPE LAYER">
            <a:extLst>
              <a:ext uri="{FF2B5EF4-FFF2-40B4-BE49-F238E27FC236}">
                <a16:creationId xmlns:a16="http://schemas.microsoft.com/office/drawing/2014/main" id="{37334470-7515-4FEE-9F2D-6CEB64A50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1" y="-20772"/>
            <a:ext cx="4560408" cy="6932112"/>
          </a:xfrm>
          <a:prstGeom prst="rect">
            <a:avLst/>
          </a:prstGeom>
        </p:spPr>
      </p:pic>
      <p:pic>
        <p:nvPicPr>
          <p:cNvPr id="56" name="SHAPE LAYER">
            <a:extLst>
              <a:ext uri="{FF2B5EF4-FFF2-40B4-BE49-F238E27FC236}">
                <a16:creationId xmlns:a16="http://schemas.microsoft.com/office/drawing/2014/main" id="{5882CB84-0311-4890-B6A9-F61CA93D7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97" y="-94296"/>
            <a:ext cx="5599584" cy="6905901"/>
          </a:xfrm>
          <a:prstGeom prst="rect">
            <a:avLst/>
          </a:prstGeom>
        </p:spPr>
      </p:pic>
      <p:pic>
        <p:nvPicPr>
          <p:cNvPr id="3" name="SHAPE LAYER">
            <a:extLst>
              <a:ext uri="{FF2B5EF4-FFF2-40B4-BE49-F238E27FC236}">
                <a16:creationId xmlns:a16="http://schemas.microsoft.com/office/drawing/2014/main" id="{2792496B-337E-4529-8BF9-DB888A108D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64" y="-20771"/>
            <a:ext cx="1820635" cy="4370790"/>
          </a:xfrm>
          <a:prstGeom prst="rect">
            <a:avLst/>
          </a:prstGeom>
        </p:spPr>
      </p:pic>
      <p:cxnSp>
        <p:nvCxnSpPr>
          <p:cNvPr id="63" name="LINE">
            <a:extLst>
              <a:ext uri="{FF2B5EF4-FFF2-40B4-BE49-F238E27FC236}">
                <a16:creationId xmlns:a16="http://schemas.microsoft.com/office/drawing/2014/main" id="{3BFD9D05-6A5E-4DAD-93B2-D4928D295D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0900" y="236412"/>
            <a:ext cx="11004353" cy="5528244"/>
          </a:xfrm>
          <a:prstGeom prst="bentConnector3">
            <a:avLst>
              <a:gd name="adj1" fmla="val 99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LINE">
            <a:extLst>
              <a:ext uri="{FF2B5EF4-FFF2-40B4-BE49-F238E27FC236}">
                <a16:creationId xmlns:a16="http://schemas.microsoft.com/office/drawing/2014/main" id="{DEE7B11D-5CA1-4650-841C-F70A32EF35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208" y="6323613"/>
            <a:ext cx="938440" cy="64719"/>
          </a:xfrm>
          <a:prstGeom prst="rect">
            <a:avLst/>
          </a:prstGeom>
        </p:spPr>
      </p:pic>
      <p:sp>
        <p:nvSpPr>
          <p:cNvPr id="75" name="CIRCLE">
            <a:extLst>
              <a:ext uri="{FF2B5EF4-FFF2-40B4-BE49-F238E27FC236}">
                <a16:creationId xmlns:a16="http://schemas.microsoft.com/office/drawing/2014/main" id="{7001CFE8-2F19-46F2-9D98-3A13847FC169}"/>
              </a:ext>
            </a:extLst>
          </p:cNvPr>
          <p:cNvSpPr/>
          <p:nvPr/>
        </p:nvSpPr>
        <p:spPr>
          <a:xfrm>
            <a:off x="11024509" y="6611350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CIRCLE">
            <a:extLst>
              <a:ext uri="{FF2B5EF4-FFF2-40B4-BE49-F238E27FC236}">
                <a16:creationId xmlns:a16="http://schemas.microsoft.com/office/drawing/2014/main" id="{C8162658-3F92-4116-9858-26DA95AB1BEC}"/>
              </a:ext>
            </a:extLst>
          </p:cNvPr>
          <p:cNvSpPr/>
          <p:nvPr/>
        </p:nvSpPr>
        <p:spPr>
          <a:xfrm>
            <a:off x="11270635" y="6611350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CIRCLE">
            <a:extLst>
              <a:ext uri="{FF2B5EF4-FFF2-40B4-BE49-F238E27FC236}">
                <a16:creationId xmlns:a16="http://schemas.microsoft.com/office/drawing/2014/main" id="{20B481BE-A5A3-462A-ABDA-5B7B77C8DAE9}"/>
              </a:ext>
            </a:extLst>
          </p:cNvPr>
          <p:cNvSpPr/>
          <p:nvPr/>
        </p:nvSpPr>
        <p:spPr>
          <a:xfrm>
            <a:off x="11472460" y="6611350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1" name="SHAPE LAYER">
            <a:extLst>
              <a:ext uri="{FF2B5EF4-FFF2-40B4-BE49-F238E27FC236}">
                <a16:creationId xmlns:a16="http://schemas.microsoft.com/office/drawing/2014/main" id="{0C7DA0DA-605D-451A-A387-2D9751675C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392"/>
            <a:ext cx="4934099" cy="2383538"/>
          </a:xfrm>
          <a:prstGeom prst="rect">
            <a:avLst/>
          </a:prstGeom>
        </p:spPr>
      </p:pic>
      <p:sp>
        <p:nvSpPr>
          <p:cNvPr id="57" name="LIST OF">
            <a:extLst>
              <a:ext uri="{FF2B5EF4-FFF2-40B4-BE49-F238E27FC236}">
                <a16:creationId xmlns:a16="http://schemas.microsoft.com/office/drawing/2014/main" id="{71053F91-A8DF-4368-A785-2DEFA4FDD9C1}"/>
              </a:ext>
            </a:extLst>
          </p:cNvPr>
          <p:cNvSpPr txBox="1"/>
          <p:nvPr/>
        </p:nvSpPr>
        <p:spPr>
          <a:xfrm>
            <a:off x="512953" y="3401688"/>
            <a:ext cx="3631122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lvl="0"/>
            <a:r>
              <a:rPr lang="id-ID" sz="5400" b="1" spc="-300">
                <a:solidFill>
                  <a:schemeClr val="bg1"/>
                </a:solidFill>
                <a:latin typeface="Raleway"/>
              </a:rPr>
              <a:t>CONTENTS</a:t>
            </a:r>
            <a:endParaRPr lang="id-ID" sz="5400" b="1" spc="-30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58" name="SERVICES">
            <a:extLst>
              <a:ext uri="{FF2B5EF4-FFF2-40B4-BE49-F238E27FC236}">
                <a16:creationId xmlns:a16="http://schemas.microsoft.com/office/drawing/2014/main" id="{12248DAD-2481-44D1-8B81-578401499F7C}"/>
              </a:ext>
            </a:extLst>
          </p:cNvPr>
          <p:cNvSpPr txBox="1"/>
          <p:nvPr/>
        </p:nvSpPr>
        <p:spPr>
          <a:xfrm>
            <a:off x="621846" y="2517473"/>
            <a:ext cx="198804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d-ID" sz="2800" spc="100">
                <a:solidFill>
                  <a:schemeClr val="bg1"/>
                </a:solidFill>
                <a:latin typeface="Raleway"/>
              </a:rPr>
              <a:t>TABLE OF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852FF4E3-D372-4AAC-B711-3E7D0B0AB26A}"/>
              </a:ext>
            </a:extLst>
          </p:cNvPr>
          <p:cNvSpPr/>
          <p:nvPr/>
        </p:nvSpPr>
        <p:spPr>
          <a:xfrm>
            <a:off x="703403" y="3101433"/>
            <a:ext cx="3034976" cy="63844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rgbClr val="D68308">
                  <a:alpha val="73725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/>
          </a:p>
        </p:txBody>
      </p:sp>
      <p:pic>
        <p:nvPicPr>
          <p:cNvPr id="34" name="SHAPE LAYER">
            <a:extLst>
              <a:ext uri="{FF2B5EF4-FFF2-40B4-BE49-F238E27FC236}">
                <a16:creationId xmlns:a16="http://schemas.microsoft.com/office/drawing/2014/main" id="{CDC131E9-80C5-4BA9-8891-C66E80000E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742" y="3337560"/>
            <a:ext cx="401270" cy="429932"/>
          </a:xfrm>
          <a:prstGeom prst="rect">
            <a:avLst/>
          </a:prstGeom>
        </p:spPr>
      </p:pic>
      <p:pic>
        <p:nvPicPr>
          <p:cNvPr id="39" name="LINE">
            <a:extLst>
              <a:ext uri="{FF2B5EF4-FFF2-40B4-BE49-F238E27FC236}">
                <a16:creationId xmlns:a16="http://schemas.microsoft.com/office/drawing/2014/main" id="{6B195B89-F383-4ECF-8160-7E71724FEC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02594" y="5829971"/>
            <a:ext cx="835785" cy="421289"/>
          </a:xfrm>
          <a:prstGeom prst="rect">
            <a:avLst/>
          </a:prstGeom>
        </p:spPr>
      </p:pic>
      <p:pic>
        <p:nvPicPr>
          <p:cNvPr id="40" name="LINE">
            <a:extLst>
              <a:ext uri="{FF2B5EF4-FFF2-40B4-BE49-F238E27FC236}">
                <a16:creationId xmlns:a16="http://schemas.microsoft.com/office/drawing/2014/main" id="{E3955F59-73DB-49ED-87A0-6FA4BDC698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67" y="305552"/>
            <a:ext cx="1559844" cy="786261"/>
          </a:xfrm>
          <a:prstGeom prst="rect">
            <a:avLst/>
          </a:prstGeom>
        </p:spPr>
      </p:pic>
      <p:sp>
        <p:nvSpPr>
          <p:cNvPr id="43" name="NUMBER 1">
            <a:extLst>
              <a:ext uri="{FF2B5EF4-FFF2-40B4-BE49-F238E27FC236}">
                <a16:creationId xmlns:a16="http://schemas.microsoft.com/office/drawing/2014/main" id="{5FB6AF90-C4EE-4B43-8CF6-BD5C6FD6B666}"/>
              </a:ext>
            </a:extLst>
          </p:cNvPr>
          <p:cNvSpPr txBox="1"/>
          <p:nvPr/>
        </p:nvSpPr>
        <p:spPr>
          <a:xfrm>
            <a:off x="5561768" y="1001646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>
                <a:solidFill>
                  <a:schemeClr val="bg1"/>
                </a:solidFill>
                <a:latin typeface="Lato" panose="020F0502020204030203" pitchFamily="34" charset="0"/>
              </a:rPr>
              <a:t>1</a:t>
            </a:r>
          </a:p>
        </p:txBody>
      </p:sp>
      <p:sp>
        <p:nvSpPr>
          <p:cNvPr id="44" name="OUTLINE 1">
            <a:extLst>
              <a:ext uri="{FF2B5EF4-FFF2-40B4-BE49-F238E27FC236}">
                <a16:creationId xmlns:a16="http://schemas.microsoft.com/office/drawing/2014/main" id="{EACCA8A6-0184-4B2B-A7A7-1733A6C763B9}"/>
              </a:ext>
            </a:extLst>
          </p:cNvPr>
          <p:cNvSpPr/>
          <p:nvPr/>
        </p:nvSpPr>
        <p:spPr>
          <a:xfrm>
            <a:off x="6352400" y="1175636"/>
            <a:ext cx="5011247" cy="81534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TEXT DESCRIPTIONS 1">
            <a:extLst>
              <a:ext uri="{FF2B5EF4-FFF2-40B4-BE49-F238E27FC236}">
                <a16:creationId xmlns:a16="http://schemas.microsoft.com/office/drawing/2014/main" id="{3EDBCD01-9122-419E-B862-A5B4787B90BB}"/>
              </a:ext>
            </a:extLst>
          </p:cNvPr>
          <p:cNvSpPr txBox="1"/>
          <p:nvPr/>
        </p:nvSpPr>
        <p:spPr>
          <a:xfrm>
            <a:off x="6499328" y="1414483"/>
            <a:ext cx="471952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d-ID" sz="1600" b="1" err="1">
                <a:solidFill>
                  <a:schemeClr val="bg1"/>
                </a:solidFill>
                <a:latin typeface="OCR A Extended"/>
              </a:rPr>
              <a:t>Adjacency</a:t>
            </a:r>
            <a:r>
              <a:rPr lang="id-ID" sz="1600" b="1">
                <a:solidFill>
                  <a:schemeClr val="bg1"/>
                </a:solidFill>
                <a:latin typeface="OCR A Extended"/>
              </a:rPr>
              <a:t> Matrix</a:t>
            </a:r>
            <a:endParaRPr lang="en-US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74" name="NUMBER 2">
            <a:extLst>
              <a:ext uri="{FF2B5EF4-FFF2-40B4-BE49-F238E27FC236}">
                <a16:creationId xmlns:a16="http://schemas.microsoft.com/office/drawing/2014/main" id="{7F277EB0-32BE-48AE-90A1-F6F4F26FD7AD}"/>
              </a:ext>
            </a:extLst>
          </p:cNvPr>
          <p:cNvSpPr txBox="1"/>
          <p:nvPr/>
        </p:nvSpPr>
        <p:spPr>
          <a:xfrm>
            <a:off x="5561768" y="2384107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>
                <a:solidFill>
                  <a:schemeClr val="bg1"/>
                </a:solidFill>
                <a:latin typeface="Lato" panose="020F0502020204030203" pitchFamily="34" charset="0"/>
              </a:rPr>
              <a:t>2</a:t>
            </a:r>
          </a:p>
        </p:txBody>
      </p:sp>
      <p:sp>
        <p:nvSpPr>
          <p:cNvPr id="78" name="OUTLINE 2">
            <a:extLst>
              <a:ext uri="{FF2B5EF4-FFF2-40B4-BE49-F238E27FC236}">
                <a16:creationId xmlns:a16="http://schemas.microsoft.com/office/drawing/2014/main" id="{71771C15-6B43-4261-94B2-AECBF3C8A161}"/>
              </a:ext>
            </a:extLst>
          </p:cNvPr>
          <p:cNvSpPr/>
          <p:nvPr/>
        </p:nvSpPr>
        <p:spPr>
          <a:xfrm>
            <a:off x="6352401" y="2315206"/>
            <a:ext cx="5001578" cy="112853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9" name="TEXT DESCRIPTIONS 2">
            <a:extLst>
              <a:ext uri="{FF2B5EF4-FFF2-40B4-BE49-F238E27FC236}">
                <a16:creationId xmlns:a16="http://schemas.microsoft.com/office/drawing/2014/main" id="{7EA40BD8-DD54-41B0-8359-01A4A1FEB2E3}"/>
              </a:ext>
            </a:extLst>
          </p:cNvPr>
          <p:cNvSpPr txBox="1"/>
          <p:nvPr/>
        </p:nvSpPr>
        <p:spPr>
          <a:xfrm>
            <a:off x="6454938" y="2667564"/>
            <a:ext cx="480286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d-ID" sz="1600" b="1" err="1">
                <a:solidFill>
                  <a:schemeClr val="bg1"/>
                </a:solidFill>
                <a:latin typeface="OCR A Extended"/>
              </a:rPr>
              <a:t>Prim's</a:t>
            </a:r>
            <a:r>
              <a:rPr lang="id-ID" sz="1600" b="1">
                <a:solidFill>
                  <a:schemeClr val="bg1"/>
                </a:solidFill>
                <a:latin typeface="OCR A Extended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OCR A Extended"/>
              </a:rPr>
              <a:t>Algorithm</a:t>
            </a:r>
            <a:endParaRPr lang="id-ID" sz="1600" b="1">
              <a:solidFill>
                <a:schemeClr val="bg1"/>
              </a:solidFill>
              <a:latin typeface="OCR A Extended"/>
            </a:endParaRPr>
          </a:p>
        </p:txBody>
      </p:sp>
      <p:sp>
        <p:nvSpPr>
          <p:cNvPr id="80" name="NUMBER 3">
            <a:extLst>
              <a:ext uri="{FF2B5EF4-FFF2-40B4-BE49-F238E27FC236}">
                <a16:creationId xmlns:a16="http://schemas.microsoft.com/office/drawing/2014/main" id="{0CF20147-6926-4722-A3D0-646554026078}"/>
              </a:ext>
            </a:extLst>
          </p:cNvPr>
          <p:cNvSpPr txBox="1"/>
          <p:nvPr/>
        </p:nvSpPr>
        <p:spPr>
          <a:xfrm>
            <a:off x="5561768" y="3637427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>
                <a:solidFill>
                  <a:schemeClr val="bg1"/>
                </a:solidFill>
                <a:latin typeface="Lato" panose="020F0502020204030203" pitchFamily="34" charset="0"/>
              </a:rPr>
              <a:t>3</a:t>
            </a:r>
          </a:p>
        </p:txBody>
      </p:sp>
      <p:sp>
        <p:nvSpPr>
          <p:cNvPr id="81" name="OUTLINE 3">
            <a:extLst>
              <a:ext uri="{FF2B5EF4-FFF2-40B4-BE49-F238E27FC236}">
                <a16:creationId xmlns:a16="http://schemas.microsoft.com/office/drawing/2014/main" id="{9C6E20D8-C3E7-4507-8251-C776F24C4C8D}"/>
              </a:ext>
            </a:extLst>
          </p:cNvPr>
          <p:cNvSpPr/>
          <p:nvPr/>
        </p:nvSpPr>
        <p:spPr>
          <a:xfrm>
            <a:off x="6352401" y="3767492"/>
            <a:ext cx="5001578" cy="81534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TEXT DESCRIPTIONS 3">
            <a:extLst>
              <a:ext uri="{FF2B5EF4-FFF2-40B4-BE49-F238E27FC236}">
                <a16:creationId xmlns:a16="http://schemas.microsoft.com/office/drawing/2014/main" id="{72D10F99-1B03-49A6-B3CC-DC6B044719C2}"/>
              </a:ext>
            </a:extLst>
          </p:cNvPr>
          <p:cNvSpPr txBox="1"/>
          <p:nvPr/>
        </p:nvSpPr>
        <p:spPr>
          <a:xfrm>
            <a:off x="6499327" y="4005283"/>
            <a:ext cx="471952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d-ID" sz="1600" b="1" err="1">
                <a:solidFill>
                  <a:schemeClr val="bg1"/>
                </a:solidFill>
                <a:latin typeface="OCR A Extended"/>
              </a:rPr>
              <a:t>Kruskal's</a:t>
            </a:r>
            <a:r>
              <a:rPr lang="id-ID" sz="1600" b="1">
                <a:solidFill>
                  <a:schemeClr val="bg1"/>
                </a:solidFill>
                <a:latin typeface="OCR A Extended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OCR A Extended"/>
              </a:rPr>
              <a:t>Algorithm</a:t>
            </a:r>
            <a:endParaRPr lang="id-ID" sz="1600" err="1">
              <a:solidFill>
                <a:schemeClr val="bg1"/>
              </a:solidFill>
              <a:latin typeface="OCR A Extended"/>
            </a:endParaRPr>
          </a:p>
        </p:txBody>
      </p:sp>
      <p:sp>
        <p:nvSpPr>
          <p:cNvPr id="83" name="NUMBER 4">
            <a:extLst>
              <a:ext uri="{FF2B5EF4-FFF2-40B4-BE49-F238E27FC236}">
                <a16:creationId xmlns:a16="http://schemas.microsoft.com/office/drawing/2014/main" id="{2095EC2B-C645-4C24-A34B-C87062501874}"/>
              </a:ext>
            </a:extLst>
          </p:cNvPr>
          <p:cNvSpPr txBox="1"/>
          <p:nvPr/>
        </p:nvSpPr>
        <p:spPr>
          <a:xfrm>
            <a:off x="5561768" y="4978667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>
                <a:solidFill>
                  <a:schemeClr val="bg1"/>
                </a:solidFill>
                <a:latin typeface="Lato" panose="020F0502020204030203" pitchFamily="34" charset="0"/>
              </a:rPr>
              <a:t>4</a:t>
            </a:r>
          </a:p>
        </p:txBody>
      </p:sp>
      <p:sp>
        <p:nvSpPr>
          <p:cNvPr id="84" name="OUTLINE 4">
            <a:extLst>
              <a:ext uri="{FF2B5EF4-FFF2-40B4-BE49-F238E27FC236}">
                <a16:creationId xmlns:a16="http://schemas.microsoft.com/office/drawing/2014/main" id="{86833751-CDB5-488A-8D37-75BEED6F8521}"/>
              </a:ext>
            </a:extLst>
          </p:cNvPr>
          <p:cNvSpPr/>
          <p:nvPr/>
        </p:nvSpPr>
        <p:spPr>
          <a:xfrm>
            <a:off x="6352399" y="4922445"/>
            <a:ext cx="5001579" cy="114776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TEXT DESCRIPTIONS 4">
            <a:extLst>
              <a:ext uri="{FF2B5EF4-FFF2-40B4-BE49-F238E27FC236}">
                <a16:creationId xmlns:a16="http://schemas.microsoft.com/office/drawing/2014/main" id="{DD27A04B-CB11-46A4-BDA6-77F44ACC59B6}"/>
              </a:ext>
            </a:extLst>
          </p:cNvPr>
          <p:cNvSpPr txBox="1"/>
          <p:nvPr/>
        </p:nvSpPr>
        <p:spPr>
          <a:xfrm>
            <a:off x="6455887" y="5279467"/>
            <a:ext cx="467108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d-ID" sz="1600" b="1" err="1">
                <a:solidFill>
                  <a:schemeClr val="bg1"/>
                </a:solidFill>
                <a:latin typeface="OCR A Extended"/>
              </a:rPr>
              <a:t>Algorithm</a:t>
            </a:r>
            <a:r>
              <a:rPr lang="id-ID" sz="1600" b="1">
                <a:solidFill>
                  <a:schemeClr val="bg1"/>
                </a:solidFill>
                <a:latin typeface="OCR A Extended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OCR A Extended"/>
              </a:rPr>
              <a:t>Comparison</a:t>
            </a:r>
            <a:endParaRPr lang="id-ID" sz="1600" err="1">
              <a:solidFill>
                <a:schemeClr val="bg1"/>
              </a:solidFill>
              <a:latin typeface="OCR A Extended"/>
            </a:endParaRPr>
          </a:p>
        </p:txBody>
      </p:sp>
      <p:cxnSp>
        <p:nvCxnSpPr>
          <p:cNvPr id="41" name="LINE">
            <a:extLst>
              <a:ext uri="{FF2B5EF4-FFF2-40B4-BE49-F238E27FC236}">
                <a16:creationId xmlns:a16="http://schemas.microsoft.com/office/drawing/2014/main" id="{C36BA91D-C632-4FAB-945E-7E4326629A2A}"/>
              </a:ext>
            </a:extLst>
          </p:cNvPr>
          <p:cNvCxnSpPr>
            <a:cxnSpLocks/>
          </p:cNvCxnSpPr>
          <p:nvPr/>
        </p:nvCxnSpPr>
        <p:spPr>
          <a:xfrm>
            <a:off x="569410" y="6653022"/>
            <a:ext cx="1024648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40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indefinite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75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375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75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375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375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repeatCount="3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repeatCount="3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repeatCount="3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repeatCount="3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repeatCount="3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1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repeatCount="3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repeatCount="3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1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9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xit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57" grpId="0"/>
      <p:bldP spid="58" grpId="0"/>
      <p:bldP spid="59" grpId="0" animBg="1"/>
      <p:bldP spid="43" grpId="0"/>
      <p:bldP spid="44" grpId="0" animBg="1"/>
      <p:bldP spid="45" grpId="0"/>
      <p:bldP spid="74" grpId="0"/>
      <p:bldP spid="78" grpId="0" animBg="1"/>
      <p:bldP spid="79" grpId="0"/>
      <p:bldP spid="80" grpId="0"/>
      <p:bldP spid="81" grpId="0" animBg="1"/>
      <p:bldP spid="82" grpId="0"/>
      <p:bldP spid="83" grpId="0"/>
      <p:bldP spid="84" grpId="0" animBg="1"/>
      <p:bldP spid="8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A2B37"/>
            </a:gs>
            <a:gs pos="100000">
              <a:srgbClr val="0B2D39"/>
            </a:gs>
            <a:gs pos="46000">
              <a:srgbClr val="144E6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1FFD4B5-22B4-ACD2-B9B9-93DCB5D6D3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>
          <a:xfrm>
            <a:off x="-28219" y="7277"/>
            <a:ext cx="12192000" cy="6858001"/>
          </a:xfrm>
          <a:prstGeom prst="rect">
            <a:avLst/>
          </a:prstGeom>
        </p:spPr>
      </p:pic>
      <p:pic>
        <p:nvPicPr>
          <p:cNvPr id="8" name="SHAPE LAYER">
            <a:extLst>
              <a:ext uri="{FF2B5EF4-FFF2-40B4-BE49-F238E27FC236}">
                <a16:creationId xmlns:a16="http://schemas.microsoft.com/office/drawing/2014/main" id="{582EDD20-639A-4FDD-BB91-4A9ABC4CA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965308" cy="6858001"/>
          </a:xfrm>
          <a:prstGeom prst="rect">
            <a:avLst/>
          </a:prstGeom>
        </p:spPr>
      </p:pic>
      <p:grpSp>
        <p:nvGrpSpPr>
          <p:cNvPr id="34" name="SHAPE LAYER">
            <a:extLst>
              <a:ext uri="{FF2B5EF4-FFF2-40B4-BE49-F238E27FC236}">
                <a16:creationId xmlns:a16="http://schemas.microsoft.com/office/drawing/2014/main" id="{F2EC9209-9546-4B2E-938E-A5AC529AE13C}"/>
              </a:ext>
            </a:extLst>
          </p:cNvPr>
          <p:cNvGrpSpPr/>
          <p:nvPr/>
        </p:nvGrpSpPr>
        <p:grpSpPr>
          <a:xfrm>
            <a:off x="-28219" y="-99775"/>
            <a:ext cx="6339840" cy="6778963"/>
            <a:chOff x="0" y="37125"/>
            <a:chExt cx="6339840" cy="6778963"/>
          </a:xfrm>
        </p:grpSpPr>
        <p:pic>
          <p:nvPicPr>
            <p:cNvPr id="14" name="SHAPE LAYER">
              <a:extLst>
                <a:ext uri="{FF2B5EF4-FFF2-40B4-BE49-F238E27FC236}">
                  <a16:creationId xmlns:a16="http://schemas.microsoft.com/office/drawing/2014/main" id="{2868EE59-6FA1-45B1-A4D2-8B5782784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125"/>
              <a:ext cx="5965308" cy="6778963"/>
            </a:xfrm>
            <a:prstGeom prst="rect">
              <a:avLst/>
            </a:prstGeom>
          </p:spPr>
        </p:pic>
        <p:pic>
          <p:nvPicPr>
            <p:cNvPr id="15" name="SHAPE LAYER">
              <a:extLst>
                <a:ext uri="{FF2B5EF4-FFF2-40B4-BE49-F238E27FC236}">
                  <a16:creationId xmlns:a16="http://schemas.microsoft.com/office/drawing/2014/main" id="{33D56B11-77D5-4165-8AB4-E1530C90B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7" y="1981200"/>
              <a:ext cx="6332663" cy="2895074"/>
            </a:xfrm>
            <a:prstGeom prst="rect">
              <a:avLst/>
            </a:prstGeom>
          </p:spPr>
        </p:pic>
      </p:grpSp>
      <p:pic>
        <p:nvPicPr>
          <p:cNvPr id="12" name="SHAPE LAYER">
            <a:extLst>
              <a:ext uri="{FF2B5EF4-FFF2-40B4-BE49-F238E27FC236}">
                <a16:creationId xmlns:a16="http://schemas.microsoft.com/office/drawing/2014/main" id="{C2AC24AF-8BA8-4E9A-98A6-D8B730C91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077" y="-9806"/>
            <a:ext cx="3213292" cy="1981900"/>
          </a:xfrm>
          <a:prstGeom prst="rect">
            <a:avLst/>
          </a:prstGeom>
        </p:spPr>
      </p:pic>
      <p:cxnSp>
        <p:nvCxnSpPr>
          <p:cNvPr id="21" name="LINE">
            <a:extLst>
              <a:ext uri="{FF2B5EF4-FFF2-40B4-BE49-F238E27FC236}">
                <a16:creationId xmlns:a16="http://schemas.microsoft.com/office/drawing/2014/main" id="{42C2153C-E6E0-4583-A4C1-FE4448A4E804}"/>
              </a:ext>
            </a:extLst>
          </p:cNvPr>
          <p:cNvCxnSpPr>
            <a:cxnSpLocks/>
          </p:cNvCxnSpPr>
          <p:nvPr/>
        </p:nvCxnSpPr>
        <p:spPr>
          <a:xfrm rot="16200000" flipV="1">
            <a:off x="-2001984" y="3285446"/>
            <a:ext cx="5785416" cy="959641"/>
          </a:xfrm>
          <a:prstGeom prst="bentConnector3">
            <a:avLst>
              <a:gd name="adj1" fmla="val -13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IRCLE">
            <a:extLst>
              <a:ext uri="{FF2B5EF4-FFF2-40B4-BE49-F238E27FC236}">
                <a16:creationId xmlns:a16="http://schemas.microsoft.com/office/drawing/2014/main" id="{9AC50A80-719C-4C54-824C-4AF290E8A164}"/>
              </a:ext>
            </a:extLst>
          </p:cNvPr>
          <p:cNvSpPr/>
          <p:nvPr/>
        </p:nvSpPr>
        <p:spPr>
          <a:xfrm>
            <a:off x="369226" y="652690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CIRCLE">
            <a:extLst>
              <a:ext uri="{FF2B5EF4-FFF2-40B4-BE49-F238E27FC236}">
                <a16:creationId xmlns:a16="http://schemas.microsoft.com/office/drawing/2014/main" id="{48C93969-66EE-47FE-8590-6C5CD30114BF}"/>
              </a:ext>
            </a:extLst>
          </p:cNvPr>
          <p:cNvSpPr/>
          <p:nvPr/>
        </p:nvSpPr>
        <p:spPr>
          <a:xfrm>
            <a:off x="369226" y="443327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CIRCLE">
            <a:extLst>
              <a:ext uri="{FF2B5EF4-FFF2-40B4-BE49-F238E27FC236}">
                <a16:creationId xmlns:a16="http://schemas.microsoft.com/office/drawing/2014/main" id="{49158A49-4E34-4C81-AD67-03EF1BCA1DA4}"/>
              </a:ext>
            </a:extLst>
          </p:cNvPr>
          <p:cNvSpPr/>
          <p:nvPr/>
        </p:nvSpPr>
        <p:spPr>
          <a:xfrm>
            <a:off x="369226" y="258907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MODERN">
            <a:extLst>
              <a:ext uri="{FF2B5EF4-FFF2-40B4-BE49-F238E27FC236}">
                <a16:creationId xmlns:a16="http://schemas.microsoft.com/office/drawing/2014/main" id="{481BDDC9-2737-4F82-A5D1-5AEA80B2CCB7}"/>
              </a:ext>
            </a:extLst>
          </p:cNvPr>
          <p:cNvSpPr txBox="1"/>
          <p:nvPr/>
        </p:nvSpPr>
        <p:spPr>
          <a:xfrm>
            <a:off x="545158" y="116247"/>
            <a:ext cx="2334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-150">
                <a:solidFill>
                  <a:schemeClr val="bg1"/>
                </a:solidFill>
                <a:latin typeface="Raleway" panose="020B0003030101060003" pitchFamily="34" charset="0"/>
              </a:rPr>
              <a:t>Adjacency</a:t>
            </a:r>
          </a:p>
          <a:p>
            <a:r>
              <a:rPr lang="en-US" sz="3600" b="1" spc="-150">
                <a:solidFill>
                  <a:schemeClr val="bg1"/>
                </a:solidFill>
                <a:latin typeface="Raleway" panose="020B0003030101060003" pitchFamily="34" charset="0"/>
              </a:rPr>
              <a:t>Matrix</a:t>
            </a:r>
            <a:endParaRPr lang="id-ID" sz="3200" b="1" spc="-15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C8C7C2D6-CA24-4F55-BE04-B3C770DF155F}"/>
              </a:ext>
            </a:extLst>
          </p:cNvPr>
          <p:cNvSpPr/>
          <p:nvPr/>
        </p:nvSpPr>
        <p:spPr>
          <a:xfrm>
            <a:off x="508817" y="1210537"/>
            <a:ext cx="2747675" cy="79630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rgbClr val="D68308">
                  <a:alpha val="73725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8" name="LINE">
            <a:extLst>
              <a:ext uri="{FF2B5EF4-FFF2-40B4-BE49-F238E27FC236}">
                <a16:creationId xmlns:a16="http://schemas.microsoft.com/office/drawing/2014/main" id="{70D1E92C-50A5-4C58-8F81-53279D3EE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39" y="6174724"/>
            <a:ext cx="938440" cy="469220"/>
          </a:xfrm>
          <a:prstGeom prst="rect">
            <a:avLst/>
          </a:prstGeom>
        </p:spPr>
      </p:pic>
      <p:sp>
        <p:nvSpPr>
          <p:cNvPr id="29" name="TEXT DESCRIPTIONS">
            <a:extLst>
              <a:ext uri="{FF2B5EF4-FFF2-40B4-BE49-F238E27FC236}">
                <a16:creationId xmlns:a16="http://schemas.microsoft.com/office/drawing/2014/main" id="{87245795-C0E1-40D9-9D7F-761848DF5ED4}"/>
              </a:ext>
            </a:extLst>
          </p:cNvPr>
          <p:cNvSpPr txBox="1"/>
          <p:nvPr/>
        </p:nvSpPr>
        <p:spPr>
          <a:xfrm>
            <a:off x="634146" y="2022682"/>
            <a:ext cx="47113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Representing graphs using a 2-dimensional matrix.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Column and Row represent vertices.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Value of the matrix represent weight.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endParaRPr lang="id-ID" sz="2800">
              <a:solidFill>
                <a:schemeClr val="bg1"/>
              </a:solidFill>
            </a:endParaRPr>
          </a:p>
        </p:txBody>
      </p:sp>
      <p:pic>
        <p:nvPicPr>
          <p:cNvPr id="35" name="LINE">
            <a:extLst>
              <a:ext uri="{FF2B5EF4-FFF2-40B4-BE49-F238E27FC236}">
                <a16:creationId xmlns:a16="http://schemas.microsoft.com/office/drawing/2014/main" id="{D759841F-FA9D-424E-8134-0C1385FD84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67" y="305552"/>
            <a:ext cx="1559844" cy="786261"/>
          </a:xfrm>
          <a:prstGeom prst="rect">
            <a:avLst/>
          </a:prstGeom>
        </p:spPr>
      </p:pic>
      <p:pic>
        <p:nvPicPr>
          <p:cNvPr id="37" name="SHAPE LAYER">
            <a:extLst>
              <a:ext uri="{FF2B5EF4-FFF2-40B4-BE49-F238E27FC236}">
                <a16:creationId xmlns:a16="http://schemas.microsoft.com/office/drawing/2014/main" id="{1A06C20A-9994-4A7F-9147-69C1244F05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46656" y="5679134"/>
            <a:ext cx="717665" cy="748868"/>
          </a:xfrm>
          <a:prstGeom prst="rect">
            <a:avLst/>
          </a:prstGeom>
        </p:spPr>
      </p:pic>
      <p:sp useBgFill="1">
        <p:nvSpPr>
          <p:cNvPr id="2" name="TRANSITIONS" hidden="1">
            <a:extLst>
              <a:ext uri="{FF2B5EF4-FFF2-40B4-BE49-F238E27FC236}">
                <a16:creationId xmlns:a16="http://schemas.microsoft.com/office/drawing/2014/main" id="{8A9D49C0-F008-49CE-8B17-98955D2520A4}"/>
              </a:ext>
            </a:extLst>
          </p:cNvPr>
          <p:cNvSpPr/>
          <p:nvPr/>
        </p:nvSpPr>
        <p:spPr>
          <a:xfrm>
            <a:off x="0" y="-49055"/>
            <a:ext cx="12192000" cy="3429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d-ID">
              <a:cs typeface="Calibri"/>
            </a:endParaRPr>
          </a:p>
        </p:txBody>
      </p:sp>
      <p:sp useBgFill="1">
        <p:nvSpPr>
          <p:cNvPr id="36" name="TRANSITIONS" hidden="1">
            <a:extLst>
              <a:ext uri="{FF2B5EF4-FFF2-40B4-BE49-F238E27FC236}">
                <a16:creationId xmlns:a16="http://schemas.microsoft.com/office/drawing/2014/main" id="{3338340B-D195-4C34-BFF2-89D6D407FBE2}"/>
              </a:ext>
            </a:extLst>
          </p:cNvPr>
          <p:cNvSpPr/>
          <p:nvPr/>
        </p:nvSpPr>
        <p:spPr>
          <a:xfrm>
            <a:off x="0" y="3371814"/>
            <a:ext cx="12192000" cy="34501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844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7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37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75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375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7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37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1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  <p:bldP spid="27" grpId="0" animBg="1"/>
      <p:bldP spid="29" grpId="0"/>
      <p:bldP spid="2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A2B37"/>
            </a:gs>
            <a:gs pos="100000">
              <a:srgbClr val="0B2D39"/>
            </a:gs>
            <a:gs pos="46000">
              <a:srgbClr val="144E6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ODERN CORPORATE">
            <a:extLst>
              <a:ext uri="{FF2B5EF4-FFF2-40B4-BE49-F238E27FC236}">
                <a16:creationId xmlns:a16="http://schemas.microsoft.com/office/drawing/2014/main" id="{B21B67EC-AD9D-4FB0-9D8B-F017BFD95187}"/>
              </a:ext>
            </a:extLst>
          </p:cNvPr>
          <p:cNvSpPr txBox="1"/>
          <p:nvPr/>
        </p:nvSpPr>
        <p:spPr>
          <a:xfrm>
            <a:off x="5949860" y="657700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id-ID" sz="4000" b="1" spc="600">
              <a:solidFill>
                <a:prstClr val="white"/>
              </a:solidFill>
              <a:latin typeface="Raleway" panose="020B00030301010600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75AE6-F5EB-8AD7-4FDB-0DD85DCE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745" y="-153382"/>
            <a:ext cx="5724339" cy="7076212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6E8965DA-44AD-A7D7-3039-CE83EDE4B68D}"/>
              </a:ext>
            </a:extLst>
          </p:cNvPr>
          <p:cNvSpPr/>
          <p:nvPr/>
        </p:nvSpPr>
        <p:spPr>
          <a:xfrm>
            <a:off x="5214351" y="1244763"/>
            <a:ext cx="430312" cy="1468939"/>
          </a:xfrm>
          <a:prstGeom prst="rightBrace">
            <a:avLst>
              <a:gd name="adj1" fmla="val 31490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89D1DF-F1B9-B569-510C-EBF82C0D79E8}"/>
              </a:ext>
            </a:extLst>
          </p:cNvPr>
          <p:cNvSpPr/>
          <p:nvPr/>
        </p:nvSpPr>
        <p:spPr>
          <a:xfrm>
            <a:off x="5827616" y="1709999"/>
            <a:ext cx="2690447" cy="629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Function to </a:t>
            </a:r>
            <a:r>
              <a:rPr lang="en-US" b="1">
                <a:solidFill>
                  <a:schemeClr val="tx1"/>
                </a:solidFill>
              </a:rPr>
              <a:t>display</a:t>
            </a:r>
            <a:r>
              <a:rPr lang="en-US">
                <a:solidFill>
                  <a:schemeClr val="tx1"/>
                </a:solidFill>
              </a:rPr>
              <a:t> matrix</a:t>
            </a:r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F7CAB35-8BAC-C3ED-8237-5D2953314D2A}"/>
              </a:ext>
            </a:extLst>
          </p:cNvPr>
          <p:cNvSpPr/>
          <p:nvPr/>
        </p:nvSpPr>
        <p:spPr>
          <a:xfrm>
            <a:off x="5214351" y="2965852"/>
            <a:ext cx="277911" cy="633133"/>
          </a:xfrm>
          <a:prstGeom prst="rightBrace">
            <a:avLst>
              <a:gd name="adj1" fmla="val 25162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73E082-C8DC-8894-016B-D05564D0DB53}"/>
              </a:ext>
            </a:extLst>
          </p:cNvPr>
          <p:cNvSpPr/>
          <p:nvPr/>
        </p:nvSpPr>
        <p:spPr>
          <a:xfrm>
            <a:off x="5827616" y="3018553"/>
            <a:ext cx="5455846" cy="527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Function to </a:t>
            </a:r>
            <a:r>
              <a:rPr lang="en-US" b="1">
                <a:solidFill>
                  <a:schemeClr val="tx1"/>
                </a:solidFill>
              </a:rPr>
              <a:t>add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b="1">
                <a:solidFill>
                  <a:schemeClr val="tx1"/>
                </a:solidFill>
              </a:rPr>
              <a:t>weight of edges </a:t>
            </a:r>
            <a:r>
              <a:rPr lang="en-US">
                <a:solidFill>
                  <a:schemeClr val="tx1"/>
                </a:solidFill>
              </a:rPr>
              <a:t>into adjacency matrix</a:t>
            </a:r>
            <a:r>
              <a:rPr lang="en-ID">
                <a:solidFill>
                  <a:schemeClr val="tx1"/>
                </a:solidFill>
              </a:rPr>
              <a:t>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F883C3D-C7A1-9019-6B82-819202E747D3}"/>
              </a:ext>
            </a:extLst>
          </p:cNvPr>
          <p:cNvSpPr/>
          <p:nvPr/>
        </p:nvSpPr>
        <p:spPr>
          <a:xfrm>
            <a:off x="5214351" y="3851135"/>
            <a:ext cx="277911" cy="703280"/>
          </a:xfrm>
          <a:prstGeom prst="rightBrace">
            <a:avLst>
              <a:gd name="adj1" fmla="val 25162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3BAC68-500F-388E-B36B-C2F9A7AF819A}"/>
              </a:ext>
            </a:extLst>
          </p:cNvPr>
          <p:cNvSpPr/>
          <p:nvPr/>
        </p:nvSpPr>
        <p:spPr>
          <a:xfrm>
            <a:off x="5827616" y="3938910"/>
            <a:ext cx="4318707" cy="527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Ask user to </a:t>
            </a:r>
            <a:r>
              <a:rPr lang="en-US" b="1">
                <a:solidFill>
                  <a:schemeClr val="tx1"/>
                </a:solidFill>
              </a:rPr>
              <a:t>input</a:t>
            </a:r>
            <a:r>
              <a:rPr lang="en-US">
                <a:solidFill>
                  <a:schemeClr val="tx1"/>
                </a:solidFill>
              </a:rPr>
              <a:t> total of vertices and edges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D9EF15E-16AB-896D-2D3D-76F38590863D}"/>
              </a:ext>
            </a:extLst>
          </p:cNvPr>
          <p:cNvSpPr/>
          <p:nvPr/>
        </p:nvSpPr>
        <p:spPr>
          <a:xfrm>
            <a:off x="5214351" y="4886658"/>
            <a:ext cx="277911" cy="974880"/>
          </a:xfrm>
          <a:prstGeom prst="rightBrace">
            <a:avLst>
              <a:gd name="adj1" fmla="val 31490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C2A07B-D997-8B35-32FC-36021DE2063B}"/>
              </a:ext>
            </a:extLst>
          </p:cNvPr>
          <p:cNvSpPr/>
          <p:nvPr/>
        </p:nvSpPr>
        <p:spPr>
          <a:xfrm>
            <a:off x="5827615" y="5110233"/>
            <a:ext cx="4318707" cy="527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Ask user to </a:t>
            </a:r>
            <a:r>
              <a:rPr lang="en-US" b="1">
                <a:solidFill>
                  <a:schemeClr val="tx1"/>
                </a:solidFill>
              </a:rPr>
              <a:t>define</a:t>
            </a:r>
            <a:r>
              <a:rPr lang="en-US">
                <a:solidFill>
                  <a:schemeClr val="tx1"/>
                </a:solidFill>
              </a:rPr>
              <a:t>, which vertices are connected and their weight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F36850D-E741-A003-50A7-51C74DC66680}"/>
              </a:ext>
            </a:extLst>
          </p:cNvPr>
          <p:cNvSpPr/>
          <p:nvPr/>
        </p:nvSpPr>
        <p:spPr>
          <a:xfrm>
            <a:off x="5214351" y="6070669"/>
            <a:ext cx="128666" cy="246223"/>
          </a:xfrm>
          <a:prstGeom prst="rightBrace">
            <a:avLst>
              <a:gd name="adj1" fmla="val 31490"/>
              <a:gd name="adj2" fmla="val 51589"/>
            </a:avLst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0E23DB-9BBC-7100-6B52-5C126BEDBE90}"/>
              </a:ext>
            </a:extLst>
          </p:cNvPr>
          <p:cNvSpPr/>
          <p:nvPr/>
        </p:nvSpPr>
        <p:spPr>
          <a:xfrm>
            <a:off x="5827614" y="5936435"/>
            <a:ext cx="1499385" cy="3804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Call</a:t>
            </a:r>
            <a:r>
              <a:rPr lang="en-US">
                <a:solidFill>
                  <a:schemeClr val="tx1"/>
                </a:solidFill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364948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B48E847-8F39-6ED6-1ED3-0C9054ACA2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" r="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3" name="SHAPE LAYER">
            <a:extLst>
              <a:ext uri="{FF2B5EF4-FFF2-40B4-BE49-F238E27FC236}">
                <a16:creationId xmlns:a16="http://schemas.microsoft.com/office/drawing/2014/main" id="{01781679-5D67-4897-AE53-716B5C19F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0" y="14715"/>
            <a:ext cx="12232605" cy="6829911"/>
          </a:xfrm>
          <a:prstGeom prst="rect">
            <a:avLst/>
          </a:prstGeom>
        </p:spPr>
      </p:pic>
      <p:pic>
        <p:nvPicPr>
          <p:cNvPr id="3" name="SHAPE LAYER">
            <a:extLst>
              <a:ext uri="{FF2B5EF4-FFF2-40B4-BE49-F238E27FC236}">
                <a16:creationId xmlns:a16="http://schemas.microsoft.com/office/drawing/2014/main" id="{13CDF411-E065-4B82-A12D-00C0EC23B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54" y="2489161"/>
            <a:ext cx="3479985" cy="4367310"/>
          </a:xfrm>
          <a:prstGeom prst="rect">
            <a:avLst/>
          </a:prstGeom>
        </p:spPr>
      </p:pic>
      <p:pic>
        <p:nvPicPr>
          <p:cNvPr id="49" name="SHAPE LAYER">
            <a:extLst>
              <a:ext uri="{FF2B5EF4-FFF2-40B4-BE49-F238E27FC236}">
                <a16:creationId xmlns:a16="http://schemas.microsoft.com/office/drawing/2014/main" id="{37334470-7515-4FEE-9F2D-6CEB64A502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70" y="0"/>
            <a:ext cx="5524500" cy="6856471"/>
          </a:xfrm>
          <a:prstGeom prst="rect">
            <a:avLst/>
          </a:prstGeom>
        </p:spPr>
      </p:pic>
      <p:pic>
        <p:nvPicPr>
          <p:cNvPr id="56" name="SHAPE LAYER">
            <a:extLst>
              <a:ext uri="{FF2B5EF4-FFF2-40B4-BE49-F238E27FC236}">
                <a16:creationId xmlns:a16="http://schemas.microsoft.com/office/drawing/2014/main" id="{5882CB84-0311-4890-B6A9-F61CA93D7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52" y="-28934"/>
            <a:ext cx="5583493" cy="6905901"/>
          </a:xfrm>
          <a:prstGeom prst="rect">
            <a:avLst/>
          </a:prstGeom>
        </p:spPr>
      </p:pic>
      <p:pic>
        <p:nvPicPr>
          <p:cNvPr id="51" name="SHAPE LAYER">
            <a:extLst>
              <a:ext uri="{FF2B5EF4-FFF2-40B4-BE49-F238E27FC236}">
                <a16:creationId xmlns:a16="http://schemas.microsoft.com/office/drawing/2014/main" id="{0C7DA0DA-605D-451A-A387-2D9751675C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" y="2228432"/>
            <a:ext cx="6058615" cy="4616193"/>
          </a:xfrm>
          <a:prstGeom prst="rect">
            <a:avLst/>
          </a:prstGeom>
        </p:spPr>
      </p:pic>
      <p:sp>
        <p:nvSpPr>
          <p:cNvPr id="57" name="RECENT">
            <a:extLst>
              <a:ext uri="{FF2B5EF4-FFF2-40B4-BE49-F238E27FC236}">
                <a16:creationId xmlns:a16="http://schemas.microsoft.com/office/drawing/2014/main" id="{71053F91-A8DF-4368-A785-2DEFA4FDD9C1}"/>
              </a:ext>
            </a:extLst>
          </p:cNvPr>
          <p:cNvSpPr txBox="1"/>
          <p:nvPr/>
        </p:nvSpPr>
        <p:spPr>
          <a:xfrm>
            <a:off x="532370" y="616468"/>
            <a:ext cx="35837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-300" err="1">
                <a:solidFill>
                  <a:schemeClr val="bg1"/>
                </a:solidFill>
                <a:latin typeface="Raleway" panose="020B0003030101060003" pitchFamily="34" charset="0"/>
              </a:rPr>
              <a:t>AdjacencyMatrix</a:t>
            </a:r>
            <a:endParaRPr lang="id-ID" sz="5400" b="1" spc="-30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58" name="PROJECTS">
            <a:extLst>
              <a:ext uri="{FF2B5EF4-FFF2-40B4-BE49-F238E27FC236}">
                <a16:creationId xmlns:a16="http://schemas.microsoft.com/office/drawing/2014/main" id="{12248DAD-2481-44D1-8B81-578401499F7C}"/>
              </a:ext>
            </a:extLst>
          </p:cNvPr>
          <p:cNvSpPr txBox="1"/>
          <p:nvPr/>
        </p:nvSpPr>
        <p:spPr>
          <a:xfrm>
            <a:off x="567638" y="159673"/>
            <a:ext cx="1728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100">
                <a:solidFill>
                  <a:schemeClr val="bg1"/>
                </a:solidFill>
                <a:latin typeface="Raleway" panose="020B0003030101060003" pitchFamily="34" charset="0"/>
              </a:rPr>
              <a:t>Example</a:t>
            </a:r>
            <a:endParaRPr lang="id-ID" sz="2800" spc="10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852FF4E3-D372-4AAC-B711-3E7D0B0AB26A}"/>
              </a:ext>
            </a:extLst>
          </p:cNvPr>
          <p:cNvSpPr/>
          <p:nvPr/>
        </p:nvSpPr>
        <p:spPr>
          <a:xfrm>
            <a:off x="641860" y="643582"/>
            <a:ext cx="3029187" cy="53062"/>
          </a:xfrm>
          <a:prstGeom prst="rect">
            <a:avLst/>
          </a:prstGeom>
          <a:gradFill>
            <a:gsLst>
              <a:gs pos="0">
                <a:srgbClr val="FFC000"/>
              </a:gs>
              <a:gs pos="100000">
                <a:srgbClr val="D68308">
                  <a:alpha val="73725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/>
          </a:p>
        </p:txBody>
      </p:sp>
      <p:sp>
        <p:nvSpPr>
          <p:cNvPr id="64" name="CIRCLE">
            <a:extLst>
              <a:ext uri="{FF2B5EF4-FFF2-40B4-BE49-F238E27FC236}">
                <a16:creationId xmlns:a16="http://schemas.microsoft.com/office/drawing/2014/main" id="{1840BED1-0E02-4D09-B0BB-2F0C75D48B7C}"/>
              </a:ext>
            </a:extLst>
          </p:cNvPr>
          <p:cNvSpPr/>
          <p:nvPr/>
        </p:nvSpPr>
        <p:spPr>
          <a:xfrm>
            <a:off x="11751632" y="6112071"/>
            <a:ext cx="123074" cy="123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9600"/>
          </a:p>
        </p:txBody>
      </p:sp>
      <p:sp>
        <p:nvSpPr>
          <p:cNvPr id="65" name="CIRCLE">
            <a:extLst>
              <a:ext uri="{FF2B5EF4-FFF2-40B4-BE49-F238E27FC236}">
                <a16:creationId xmlns:a16="http://schemas.microsoft.com/office/drawing/2014/main" id="{4B40BE7D-38A4-422C-A8DA-FB69A9369760}"/>
              </a:ext>
            </a:extLst>
          </p:cNvPr>
          <p:cNvSpPr/>
          <p:nvPr/>
        </p:nvSpPr>
        <p:spPr>
          <a:xfrm>
            <a:off x="11751632" y="5599247"/>
            <a:ext cx="123074" cy="123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9600"/>
          </a:p>
        </p:txBody>
      </p:sp>
      <p:sp>
        <p:nvSpPr>
          <p:cNvPr id="66" name="CIRCLE">
            <a:extLst>
              <a:ext uri="{FF2B5EF4-FFF2-40B4-BE49-F238E27FC236}">
                <a16:creationId xmlns:a16="http://schemas.microsoft.com/office/drawing/2014/main" id="{F47C2E0A-AE5B-4FF2-AE05-2CF986CEF05C}"/>
              </a:ext>
            </a:extLst>
          </p:cNvPr>
          <p:cNvSpPr/>
          <p:nvPr/>
        </p:nvSpPr>
        <p:spPr>
          <a:xfrm>
            <a:off x="11751632" y="5080510"/>
            <a:ext cx="123074" cy="123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9600"/>
          </a:p>
        </p:txBody>
      </p:sp>
      <p:pic>
        <p:nvPicPr>
          <p:cNvPr id="5" name="SHAPE LAYER">
            <a:extLst>
              <a:ext uri="{FF2B5EF4-FFF2-40B4-BE49-F238E27FC236}">
                <a16:creationId xmlns:a16="http://schemas.microsoft.com/office/drawing/2014/main" id="{FEE005E2-7D4B-40F9-BCEF-D60C68E137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935" y="-260841"/>
            <a:ext cx="1641716" cy="2482471"/>
          </a:xfrm>
          <a:prstGeom prst="rect">
            <a:avLst/>
          </a:prstGeom>
        </p:spPr>
      </p:pic>
      <p:sp>
        <p:nvSpPr>
          <p:cNvPr id="36" name="CIRCLE">
            <a:extLst>
              <a:ext uri="{FF2B5EF4-FFF2-40B4-BE49-F238E27FC236}">
                <a16:creationId xmlns:a16="http://schemas.microsoft.com/office/drawing/2014/main" id="{9A19C79D-791F-4883-A2B9-B5A9459FE1C3}"/>
              </a:ext>
            </a:extLst>
          </p:cNvPr>
          <p:cNvSpPr/>
          <p:nvPr/>
        </p:nvSpPr>
        <p:spPr>
          <a:xfrm>
            <a:off x="369226" y="652690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CIRCLE">
            <a:extLst>
              <a:ext uri="{FF2B5EF4-FFF2-40B4-BE49-F238E27FC236}">
                <a16:creationId xmlns:a16="http://schemas.microsoft.com/office/drawing/2014/main" id="{1F380F6A-D0BB-419B-8C65-C747494CA8B1}"/>
              </a:ext>
            </a:extLst>
          </p:cNvPr>
          <p:cNvSpPr/>
          <p:nvPr/>
        </p:nvSpPr>
        <p:spPr>
          <a:xfrm>
            <a:off x="369226" y="443327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CIRCLE">
            <a:extLst>
              <a:ext uri="{FF2B5EF4-FFF2-40B4-BE49-F238E27FC236}">
                <a16:creationId xmlns:a16="http://schemas.microsoft.com/office/drawing/2014/main" id="{5782BD94-E3A5-4907-B499-8C9C35DAC1C1}"/>
              </a:ext>
            </a:extLst>
          </p:cNvPr>
          <p:cNvSpPr/>
          <p:nvPr/>
        </p:nvSpPr>
        <p:spPr>
          <a:xfrm>
            <a:off x="369226" y="258907"/>
            <a:ext cx="83344" cy="83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42" name="LINE">
            <a:extLst>
              <a:ext uri="{FF2B5EF4-FFF2-40B4-BE49-F238E27FC236}">
                <a16:creationId xmlns:a16="http://schemas.microsoft.com/office/drawing/2014/main" id="{4BA23D94-F1EF-4A88-ADF3-09EC40E3EA39}"/>
              </a:ext>
            </a:extLst>
          </p:cNvPr>
          <p:cNvCxnSpPr>
            <a:cxnSpLocks/>
          </p:cNvCxnSpPr>
          <p:nvPr/>
        </p:nvCxnSpPr>
        <p:spPr>
          <a:xfrm>
            <a:off x="399787" y="6534150"/>
            <a:ext cx="114749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LINE">
            <a:extLst>
              <a:ext uri="{FF2B5EF4-FFF2-40B4-BE49-F238E27FC236}">
                <a16:creationId xmlns:a16="http://schemas.microsoft.com/office/drawing/2014/main" id="{7E3886C0-7FE7-4D00-951E-84B058BA04CF}"/>
              </a:ext>
            </a:extLst>
          </p:cNvPr>
          <p:cNvCxnSpPr>
            <a:cxnSpLocks/>
          </p:cNvCxnSpPr>
          <p:nvPr/>
        </p:nvCxnSpPr>
        <p:spPr>
          <a:xfrm>
            <a:off x="399787" y="912687"/>
            <a:ext cx="0" cy="562146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6ED2F6D-3CB8-1D04-78DC-9C38EFD045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93" y="3081654"/>
            <a:ext cx="4810161" cy="263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A268CE-13C6-8D54-243D-53D8467B60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3417" y="1137327"/>
            <a:ext cx="5145484" cy="417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4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indefinite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75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375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75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375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indefinite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75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375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indefinite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75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375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75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375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75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375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xit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6" descr="A picture containing transport&#10;&#10;Description automatically generated">
            <a:extLst>
              <a:ext uri="{FF2B5EF4-FFF2-40B4-BE49-F238E27FC236}">
                <a16:creationId xmlns:a16="http://schemas.microsoft.com/office/drawing/2014/main" id="{A1FD0B95-1D23-7850-27CE-2EBE96F362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/>
        </p:blipFill>
        <p:spPr>
          <a:xfrm>
            <a:off x="-429087" y="-167308"/>
            <a:ext cx="9832019" cy="7925541"/>
          </a:xfrm>
          <a:prstGeom prst="rect">
            <a:avLst/>
          </a:prstGeom>
        </p:spPr>
      </p:pic>
      <p:pic>
        <p:nvPicPr>
          <p:cNvPr id="40" name="SHAPE LAYER">
            <a:extLst>
              <a:ext uri="{FF2B5EF4-FFF2-40B4-BE49-F238E27FC236}">
                <a16:creationId xmlns:a16="http://schemas.microsoft.com/office/drawing/2014/main" id="{AFD42354-7EAF-4CEE-A33D-AE68EB4F3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82" y="0"/>
            <a:ext cx="5076318" cy="6874636"/>
          </a:xfrm>
          <a:prstGeom prst="rect">
            <a:avLst/>
          </a:prstGeom>
        </p:spPr>
      </p:pic>
      <p:pic>
        <p:nvPicPr>
          <p:cNvPr id="16" name="SHAPE LAYER">
            <a:extLst>
              <a:ext uri="{FF2B5EF4-FFF2-40B4-BE49-F238E27FC236}">
                <a16:creationId xmlns:a16="http://schemas.microsoft.com/office/drawing/2014/main" id="{1DB22BCA-163E-4837-B6E2-680DBA232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930" y="1890121"/>
            <a:ext cx="6473070" cy="2416095"/>
          </a:xfrm>
          <a:prstGeom prst="rect">
            <a:avLst/>
          </a:prstGeom>
        </p:spPr>
      </p:pic>
      <p:pic>
        <p:nvPicPr>
          <p:cNvPr id="18" name="SHAPE LAYER">
            <a:extLst>
              <a:ext uri="{FF2B5EF4-FFF2-40B4-BE49-F238E27FC236}">
                <a16:creationId xmlns:a16="http://schemas.microsoft.com/office/drawing/2014/main" id="{AE7A950A-9D10-4E63-9FEA-039F3AFF8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930" y="4297898"/>
            <a:ext cx="2505262" cy="2568420"/>
          </a:xfrm>
          <a:prstGeom prst="rect">
            <a:avLst/>
          </a:prstGeom>
        </p:spPr>
      </p:pic>
      <p:pic>
        <p:nvPicPr>
          <p:cNvPr id="8" name="SHAPE LAYER">
            <a:extLst>
              <a:ext uri="{FF2B5EF4-FFF2-40B4-BE49-F238E27FC236}">
                <a16:creationId xmlns:a16="http://schemas.microsoft.com/office/drawing/2014/main" id="{B12D1944-15BB-44D3-9345-3F339B536D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832" y="-358718"/>
            <a:ext cx="5017288" cy="6610179"/>
          </a:xfrm>
          <a:prstGeom prst="rect">
            <a:avLst/>
          </a:prstGeom>
        </p:spPr>
      </p:pic>
      <p:sp>
        <p:nvSpPr>
          <p:cNvPr id="35" name="CLEAN">
            <a:extLst>
              <a:ext uri="{FF2B5EF4-FFF2-40B4-BE49-F238E27FC236}">
                <a16:creationId xmlns:a16="http://schemas.microsoft.com/office/drawing/2014/main" id="{361178FA-D3DF-46BD-9E2D-DC8E823B29C8}"/>
              </a:ext>
            </a:extLst>
          </p:cNvPr>
          <p:cNvSpPr txBox="1"/>
          <p:nvPr/>
        </p:nvSpPr>
        <p:spPr>
          <a:xfrm>
            <a:off x="8565863" y="450001"/>
            <a:ext cx="3795912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0" b="1" spc="-150" dirty="0">
                <a:solidFill>
                  <a:schemeClr val="bg1"/>
                </a:solidFill>
                <a:latin typeface="Raleway"/>
              </a:rPr>
              <a:t>Kruskal's Algorithm</a:t>
            </a:r>
          </a:p>
        </p:txBody>
      </p:sp>
      <p:sp>
        <p:nvSpPr>
          <p:cNvPr id="38" name="TEXT DESCRIPTIONS">
            <a:extLst>
              <a:ext uri="{FF2B5EF4-FFF2-40B4-BE49-F238E27FC236}">
                <a16:creationId xmlns:a16="http://schemas.microsoft.com/office/drawing/2014/main" id="{DBEDAADE-08AD-4C57-A95B-59FBC4898684}"/>
              </a:ext>
            </a:extLst>
          </p:cNvPr>
          <p:cNvSpPr txBox="1"/>
          <p:nvPr/>
        </p:nvSpPr>
        <p:spPr>
          <a:xfrm>
            <a:off x="7258572" y="2484354"/>
            <a:ext cx="521755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d-ID" sz="2800" dirty="0" err="1">
                <a:solidFill>
                  <a:schemeClr val="bg1"/>
                </a:solidFill>
              </a:rPr>
              <a:t>Implementation</a:t>
            </a:r>
            <a:r>
              <a:rPr lang="id-ID" sz="2800" dirty="0">
                <a:solidFill>
                  <a:schemeClr val="bg1"/>
                </a:solidFill>
              </a:rPr>
              <a:t> </a:t>
            </a:r>
            <a:r>
              <a:rPr lang="id-ID" sz="2800" dirty="0" err="1">
                <a:solidFill>
                  <a:schemeClr val="bg1"/>
                </a:solidFill>
              </a:rPr>
              <a:t>and</a:t>
            </a:r>
            <a:r>
              <a:rPr lang="id-ID" sz="2800" dirty="0">
                <a:solidFill>
                  <a:schemeClr val="bg1"/>
                </a:solidFill>
              </a:rPr>
              <a:t> </a:t>
            </a:r>
            <a:r>
              <a:rPr lang="id-ID" sz="2800" dirty="0" err="1">
                <a:solidFill>
                  <a:schemeClr val="bg1"/>
                </a:solidFill>
              </a:rPr>
              <a:t>explanation</a:t>
            </a:r>
            <a:endParaRPr lang="id-ID" sz="28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1" name="LINE">
            <a:extLst>
              <a:ext uri="{FF2B5EF4-FFF2-40B4-BE49-F238E27FC236}">
                <a16:creationId xmlns:a16="http://schemas.microsoft.com/office/drawing/2014/main" id="{D2AAE472-195D-4A6A-88E0-3121EA3D9E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35390" y="5625794"/>
            <a:ext cx="1559844" cy="786261"/>
          </a:xfrm>
          <a:prstGeom prst="rect">
            <a:avLst/>
          </a:prstGeom>
        </p:spPr>
      </p:pic>
      <p:sp>
        <p:nvSpPr>
          <p:cNvPr id="23" name="CIRCLE">
            <a:extLst>
              <a:ext uri="{FF2B5EF4-FFF2-40B4-BE49-F238E27FC236}">
                <a16:creationId xmlns:a16="http://schemas.microsoft.com/office/drawing/2014/main" id="{EA8B40F2-7F8F-4085-B95C-06774DCEA042}"/>
              </a:ext>
            </a:extLst>
          </p:cNvPr>
          <p:cNvSpPr/>
          <p:nvPr/>
        </p:nvSpPr>
        <p:spPr>
          <a:xfrm>
            <a:off x="435390" y="3800902"/>
            <a:ext cx="123074" cy="123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9600"/>
          </a:p>
        </p:txBody>
      </p:sp>
      <p:sp>
        <p:nvSpPr>
          <p:cNvPr id="24" name="CIRCLE">
            <a:extLst>
              <a:ext uri="{FF2B5EF4-FFF2-40B4-BE49-F238E27FC236}">
                <a16:creationId xmlns:a16="http://schemas.microsoft.com/office/drawing/2014/main" id="{7DC063C2-7F18-41EF-B33C-3BB31E5A62CD}"/>
              </a:ext>
            </a:extLst>
          </p:cNvPr>
          <p:cNvSpPr/>
          <p:nvPr/>
        </p:nvSpPr>
        <p:spPr>
          <a:xfrm>
            <a:off x="435390" y="3288078"/>
            <a:ext cx="123074" cy="123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9600"/>
          </a:p>
        </p:txBody>
      </p:sp>
      <p:sp>
        <p:nvSpPr>
          <p:cNvPr id="25" name="CIRCLE">
            <a:extLst>
              <a:ext uri="{FF2B5EF4-FFF2-40B4-BE49-F238E27FC236}">
                <a16:creationId xmlns:a16="http://schemas.microsoft.com/office/drawing/2014/main" id="{CC4CE306-03A2-44A5-9032-7B54E165F573}"/>
              </a:ext>
            </a:extLst>
          </p:cNvPr>
          <p:cNvSpPr/>
          <p:nvPr/>
        </p:nvSpPr>
        <p:spPr>
          <a:xfrm>
            <a:off x="435390" y="2769341"/>
            <a:ext cx="123074" cy="123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9600"/>
          </a:p>
        </p:txBody>
      </p:sp>
    </p:spTree>
    <p:extLst>
      <p:ext uri="{BB962C8B-B14F-4D97-AF65-F5344CB8AC3E}">
        <p14:creationId xmlns:p14="http://schemas.microsoft.com/office/powerpoint/2010/main" val="400346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75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375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7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37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75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375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E67A20-56C0-9C69-5373-5B6E647E5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3549" y="358773"/>
            <a:ext cx="4641890" cy="37465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796027-A798-7CB8-44BF-F926F5DD0E37}"/>
              </a:ext>
            </a:extLst>
          </p:cNvPr>
          <p:cNvSpPr/>
          <p:nvPr/>
        </p:nvSpPr>
        <p:spPr>
          <a:xfrm>
            <a:off x="9258299" y="1355725"/>
            <a:ext cx="2724150" cy="676275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Make a </a:t>
            </a:r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chemeClr val="tx1"/>
                </a:solidFill>
              </a:rPr>
              <a:t> for Union-Find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42A6D2-361B-6986-3B4F-0E80BC2F4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15" y="412746"/>
            <a:ext cx="6372195" cy="6870700"/>
          </a:xfrm>
          <a:prstGeom prst="rect">
            <a:avLst/>
          </a:prstGeom>
        </p:spPr>
      </p:pic>
      <p:sp>
        <p:nvSpPr>
          <p:cNvPr id="17" name="Right Brace 16">
            <a:extLst>
              <a:ext uri="{FF2B5EF4-FFF2-40B4-BE49-F238E27FC236}">
                <a16:creationId xmlns:a16="http://schemas.microsoft.com/office/drawing/2014/main" id="{7260438C-D492-5710-B478-7130178FB49F}"/>
              </a:ext>
            </a:extLst>
          </p:cNvPr>
          <p:cNvSpPr/>
          <p:nvPr/>
        </p:nvSpPr>
        <p:spPr>
          <a:xfrm>
            <a:off x="8953500" y="1355725"/>
            <a:ext cx="203199" cy="619125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5E0398-4450-768A-499E-E9E80D8C90C4}"/>
              </a:ext>
            </a:extLst>
          </p:cNvPr>
          <p:cNvSpPr/>
          <p:nvPr/>
        </p:nvSpPr>
        <p:spPr>
          <a:xfrm>
            <a:off x="215466" y="3752848"/>
            <a:ext cx="3321050" cy="600075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Include all necessary header files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4F4621A-616A-917C-BC0A-3751D5733CD5}"/>
              </a:ext>
            </a:extLst>
          </p:cNvPr>
          <p:cNvSpPr/>
          <p:nvPr/>
        </p:nvSpPr>
        <p:spPr>
          <a:xfrm>
            <a:off x="9258300" y="3752848"/>
            <a:ext cx="2724149" cy="619125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Initialize all </a:t>
            </a:r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parent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rank</a:t>
            </a:r>
            <a:r>
              <a:rPr lang="en-US" sz="1600" dirty="0">
                <a:solidFill>
                  <a:schemeClr val="tx1"/>
                </a:solidFill>
              </a:rPr>
              <a:t> as -1 and 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2B7C2F-8F3E-D34B-9175-B2A018C81310}"/>
              </a:ext>
            </a:extLst>
          </p:cNvPr>
          <p:cNvSpPr/>
          <p:nvPr/>
        </p:nvSpPr>
        <p:spPr>
          <a:xfrm>
            <a:off x="9258300" y="2695176"/>
            <a:ext cx="2724149" cy="873921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a dynamically allocated array for </a:t>
            </a:r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parent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rank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9C23E910-1E48-6CCE-35C3-50D031052C05}"/>
              </a:ext>
            </a:extLst>
          </p:cNvPr>
          <p:cNvSpPr/>
          <p:nvPr/>
        </p:nvSpPr>
        <p:spPr>
          <a:xfrm>
            <a:off x="8953500" y="2822575"/>
            <a:ext cx="203199" cy="619125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47A8056-4EE5-7110-3F4F-C7758A6048E4}"/>
              </a:ext>
            </a:extLst>
          </p:cNvPr>
          <p:cNvSpPr/>
          <p:nvPr/>
        </p:nvSpPr>
        <p:spPr>
          <a:xfrm>
            <a:off x="8953500" y="3733798"/>
            <a:ext cx="203199" cy="619125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96038C42-D0F7-2DB7-B591-F918E72C2AA9}"/>
              </a:ext>
            </a:extLst>
          </p:cNvPr>
          <p:cNvSpPr/>
          <p:nvPr/>
        </p:nvSpPr>
        <p:spPr>
          <a:xfrm>
            <a:off x="8964056" y="5108575"/>
            <a:ext cx="192644" cy="1419225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F6FAAD4-1E1E-D747-53CD-540563890872}"/>
              </a:ext>
            </a:extLst>
          </p:cNvPr>
          <p:cNvSpPr/>
          <p:nvPr/>
        </p:nvSpPr>
        <p:spPr>
          <a:xfrm>
            <a:off x="9258299" y="5414566"/>
            <a:ext cx="2724149" cy="873921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a function to find the representative element for each edges</a:t>
            </a:r>
          </a:p>
        </p:txBody>
      </p:sp>
      <p:sp>
        <p:nvSpPr>
          <p:cNvPr id="28" name="LIST OF">
            <a:extLst>
              <a:ext uri="{FF2B5EF4-FFF2-40B4-BE49-F238E27FC236}">
                <a16:creationId xmlns:a16="http://schemas.microsoft.com/office/drawing/2014/main" id="{ADC0554D-F3DC-CC03-849B-42A95F3A0713}"/>
              </a:ext>
            </a:extLst>
          </p:cNvPr>
          <p:cNvSpPr txBox="1"/>
          <p:nvPr/>
        </p:nvSpPr>
        <p:spPr>
          <a:xfrm>
            <a:off x="163663" y="0"/>
            <a:ext cx="1928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5400" b="1" spc="-300" dirty="0">
                <a:solidFill>
                  <a:prstClr val="white"/>
                </a:solidFill>
                <a:latin typeface="Raleway" panose="020B0003030101060003" pitchFamily="34" charset="0"/>
              </a:rPr>
              <a:t>Code;</a:t>
            </a:r>
            <a:endParaRPr lang="id-ID" sz="5400" b="1" spc="-300" dirty="0">
              <a:solidFill>
                <a:prstClr val="white"/>
              </a:solidFill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30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354421-B6D6-742C-E701-4C6AD1194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7228" y="-508000"/>
            <a:ext cx="7916182" cy="787400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1958B7CE-DC43-D3A0-944B-BCA21A2C5E06}"/>
              </a:ext>
            </a:extLst>
          </p:cNvPr>
          <p:cNvSpPr/>
          <p:nvPr/>
        </p:nvSpPr>
        <p:spPr>
          <a:xfrm>
            <a:off x="6648450" y="1778001"/>
            <a:ext cx="152400" cy="323849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FF10D4-7822-12BB-4360-25560E065012}"/>
              </a:ext>
            </a:extLst>
          </p:cNvPr>
          <p:cNvSpPr/>
          <p:nvPr/>
        </p:nvSpPr>
        <p:spPr>
          <a:xfrm>
            <a:off x="6889748" y="1746252"/>
            <a:ext cx="5105402" cy="379413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Make a function to unite the vertices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9F59289-AA2D-5E5E-3D80-BDB56FD51F10}"/>
              </a:ext>
            </a:extLst>
          </p:cNvPr>
          <p:cNvSpPr/>
          <p:nvPr/>
        </p:nvSpPr>
        <p:spPr>
          <a:xfrm>
            <a:off x="6648450" y="2222501"/>
            <a:ext cx="152400" cy="323849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F590CA-5D2D-8866-D1BA-DFE20B99D4C6}"/>
              </a:ext>
            </a:extLst>
          </p:cNvPr>
          <p:cNvSpPr/>
          <p:nvPr/>
        </p:nvSpPr>
        <p:spPr>
          <a:xfrm>
            <a:off x="6889748" y="2233616"/>
            <a:ext cx="5105402" cy="379413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Find the representative element for the 1</a:t>
            </a:r>
            <a:r>
              <a:rPr lang="en-US" sz="1600" baseline="30000" dirty="0">
                <a:solidFill>
                  <a:schemeClr val="tx1"/>
                </a:solidFill>
              </a:rPr>
              <a:t>st</a:t>
            </a:r>
            <a:r>
              <a:rPr lang="en-US" sz="1600" dirty="0">
                <a:solidFill>
                  <a:schemeClr val="tx1"/>
                </a:solidFill>
              </a:rPr>
              <a:t> &amp; 2</a:t>
            </a:r>
            <a:r>
              <a:rPr lang="en-US" sz="1600" baseline="30000" dirty="0">
                <a:solidFill>
                  <a:schemeClr val="tx1"/>
                </a:solidFill>
              </a:rPr>
              <a:t>nd</a:t>
            </a:r>
            <a:r>
              <a:rPr lang="en-US" sz="1600" dirty="0">
                <a:solidFill>
                  <a:schemeClr val="tx1"/>
                </a:solidFill>
              </a:rPr>
              <a:t> vertex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CEB49572-5498-0283-55FC-F36A03BD1676}"/>
              </a:ext>
            </a:extLst>
          </p:cNvPr>
          <p:cNvSpPr/>
          <p:nvPr/>
        </p:nvSpPr>
        <p:spPr>
          <a:xfrm>
            <a:off x="6667500" y="2854327"/>
            <a:ext cx="222248" cy="2501899"/>
          </a:xfrm>
          <a:prstGeom prst="rightBrace">
            <a:avLst>
              <a:gd name="adj1" fmla="val 16927"/>
              <a:gd name="adj2" fmla="val 4937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4CA599-9D54-5FF5-C1AC-0C57D1783CC3}"/>
              </a:ext>
            </a:extLst>
          </p:cNvPr>
          <p:cNvSpPr/>
          <p:nvPr/>
        </p:nvSpPr>
        <p:spPr>
          <a:xfrm>
            <a:off x="7010398" y="3148410"/>
            <a:ext cx="4984752" cy="1913731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If the vertices have different representative element, </a:t>
            </a:r>
            <a:r>
              <a:rPr lang="en-US" sz="1600" dirty="0" err="1">
                <a:solidFill>
                  <a:schemeClr val="tx1"/>
                </a:solidFill>
              </a:rPr>
              <a:t>i.e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b="1" dirty="0">
                <a:solidFill>
                  <a:schemeClr val="tx1"/>
                </a:solidFill>
              </a:rPr>
              <a:t>belongs to different sets</a:t>
            </a:r>
            <a:r>
              <a:rPr lang="en-US" sz="1600" dirty="0">
                <a:solidFill>
                  <a:schemeClr val="tx1"/>
                </a:solidFill>
              </a:rPr>
              <a:t>, then we can unite them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If the vertices belong to the </a:t>
            </a:r>
            <a:r>
              <a:rPr lang="en-US" sz="1600" b="1" dirty="0">
                <a:solidFill>
                  <a:schemeClr val="tx1"/>
                </a:solidFill>
              </a:rPr>
              <a:t>same set</a:t>
            </a:r>
            <a:r>
              <a:rPr lang="en-US" sz="1600" dirty="0">
                <a:solidFill>
                  <a:schemeClr val="tx1"/>
                </a:solidFill>
              </a:rPr>
              <a:t>, than if we try to unite them a </a:t>
            </a:r>
            <a:r>
              <a:rPr lang="en-US" sz="1600" b="1" dirty="0">
                <a:solidFill>
                  <a:schemeClr val="tx1"/>
                </a:solidFill>
              </a:rPr>
              <a:t>loop will encountered.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If the vertices belong to </a:t>
            </a:r>
            <a:r>
              <a:rPr lang="en-US" sz="1600" b="1" dirty="0">
                <a:solidFill>
                  <a:schemeClr val="tx1"/>
                </a:solidFill>
              </a:rPr>
              <a:t>different sets</a:t>
            </a:r>
            <a:r>
              <a:rPr lang="en-US" sz="1600" dirty="0">
                <a:solidFill>
                  <a:schemeClr val="tx1"/>
                </a:solidFill>
              </a:rPr>
              <a:t>, there will be </a:t>
            </a:r>
            <a:r>
              <a:rPr lang="en-US" sz="1600" b="1" dirty="0">
                <a:solidFill>
                  <a:schemeClr val="tx1"/>
                </a:solidFill>
              </a:rPr>
              <a:t>no loop created</a:t>
            </a:r>
          </a:p>
        </p:txBody>
      </p:sp>
    </p:spTree>
    <p:extLst>
      <p:ext uri="{BB962C8B-B14F-4D97-AF65-F5344CB8AC3E}">
        <p14:creationId xmlns:p14="http://schemas.microsoft.com/office/powerpoint/2010/main" val="483980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962</Words>
  <Application>Microsoft Office PowerPoint</Application>
  <PresentationFormat>Widescreen</PresentationFormat>
  <Paragraphs>143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Lato</vt:lpstr>
      <vt:lpstr>OCR A Extended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ROOTPIXEL</dc:creator>
  <cp:lastModifiedBy>Sulaiman Fawwaz Abdillah Karim</cp:lastModifiedBy>
  <cp:revision>3</cp:revision>
  <dcterms:created xsi:type="dcterms:W3CDTF">2017-06-06T12:26:51Z</dcterms:created>
  <dcterms:modified xsi:type="dcterms:W3CDTF">2023-06-07T02:51:44Z</dcterms:modified>
</cp:coreProperties>
</file>